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55"/>
  </p:notesMasterIdLst>
  <p:handoutMasterIdLst>
    <p:handoutMasterId r:id="rId56"/>
  </p:handoutMasterIdLst>
  <p:sldIdLst>
    <p:sldId id="256" r:id="rId3"/>
    <p:sldId id="585" r:id="rId4"/>
    <p:sldId id="593" r:id="rId5"/>
    <p:sldId id="586" r:id="rId6"/>
    <p:sldId id="588" r:id="rId7"/>
    <p:sldId id="594" r:id="rId8"/>
    <p:sldId id="595" r:id="rId9"/>
    <p:sldId id="587" r:id="rId10"/>
    <p:sldId id="589" r:id="rId11"/>
    <p:sldId id="590" r:id="rId12"/>
    <p:sldId id="591" r:id="rId13"/>
    <p:sldId id="592" r:id="rId14"/>
    <p:sldId id="596" r:id="rId15"/>
    <p:sldId id="597" r:id="rId16"/>
    <p:sldId id="565" r:id="rId17"/>
    <p:sldId id="566" r:id="rId18"/>
    <p:sldId id="567" r:id="rId19"/>
    <p:sldId id="568" r:id="rId20"/>
    <p:sldId id="573" r:id="rId21"/>
    <p:sldId id="574" r:id="rId22"/>
    <p:sldId id="575" r:id="rId23"/>
    <p:sldId id="576" r:id="rId24"/>
    <p:sldId id="577" r:id="rId25"/>
    <p:sldId id="578" r:id="rId26"/>
    <p:sldId id="579" r:id="rId27"/>
    <p:sldId id="580" r:id="rId28"/>
    <p:sldId id="598" r:id="rId29"/>
    <p:sldId id="258" r:id="rId30"/>
    <p:sldId id="259" r:id="rId31"/>
    <p:sldId id="260" r:id="rId32"/>
    <p:sldId id="583" r:id="rId33"/>
    <p:sldId id="584" r:id="rId34"/>
    <p:sldId id="569" r:id="rId35"/>
    <p:sldId id="570" r:id="rId36"/>
    <p:sldId id="571" r:id="rId37"/>
    <p:sldId id="572" r:id="rId38"/>
    <p:sldId id="581" r:id="rId39"/>
    <p:sldId id="582" r:id="rId40"/>
    <p:sldId id="334" r:id="rId41"/>
    <p:sldId id="335" r:id="rId42"/>
    <p:sldId id="336" r:id="rId43"/>
    <p:sldId id="337" r:id="rId44"/>
    <p:sldId id="338" r:id="rId45"/>
    <p:sldId id="339" r:id="rId46"/>
    <p:sldId id="340" r:id="rId47"/>
    <p:sldId id="341" r:id="rId48"/>
    <p:sldId id="346" r:id="rId49"/>
    <p:sldId id="347" r:id="rId50"/>
    <p:sldId id="348" r:id="rId51"/>
    <p:sldId id="349" r:id="rId52"/>
    <p:sldId id="350" r:id="rId53"/>
    <p:sldId id="326" r:id="rId54"/>
  </p:sldIdLst>
  <p:sldSz cx="9144000" cy="6858000" type="screen4x3"/>
  <p:notesSz cx="7010400" cy="92964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2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08" autoAdjust="0"/>
  </p:normalViewPr>
  <p:slideViewPr>
    <p:cSldViewPr>
      <p:cViewPr varScale="1">
        <p:scale>
          <a:sx n="85" d="100"/>
          <a:sy n="85" d="100"/>
        </p:scale>
        <p:origin x="11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3" d="100"/>
          <a:sy n="73" d="100"/>
        </p:scale>
        <p:origin x="-222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87823DC-7B7D-4514-A228-8ECE7A717F1C}" type="datetimeFigureOut">
              <a:rPr lang="en-US" smtClean="0"/>
              <a:pPr/>
              <a:t>9/23/2021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F6DCF3F-9045-481A-888F-8268C4BB6E3E}" type="slidenum">
              <a:rPr lang="en-US" smtClean="0"/>
              <a:pPr/>
              <a:t>‹#›</a:t>
            </a:fld>
            <a:endParaRPr lang="en-US"/>
          </a:p>
        </p:txBody>
      </p:sp>
    </p:spTree>
    <p:extLst>
      <p:ext uri="{BB962C8B-B14F-4D97-AF65-F5344CB8AC3E}">
        <p14:creationId xmlns:p14="http://schemas.microsoft.com/office/powerpoint/2010/main" val="1450155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235812E-4451-4C56-BC53-717AB78A2C3A}" type="datetimeFigureOut">
              <a:rPr lang="en-US" smtClean="0"/>
              <a:t>9/23/2021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F7D3CB6-A92C-4AC0-99AE-792E1945236B}" type="slidenum">
              <a:rPr lang="en-US" smtClean="0"/>
              <a:t>‹#›</a:t>
            </a:fld>
            <a:endParaRPr lang="en-US"/>
          </a:p>
        </p:txBody>
      </p:sp>
    </p:spTree>
    <p:extLst>
      <p:ext uri="{BB962C8B-B14F-4D97-AF65-F5344CB8AC3E}">
        <p14:creationId xmlns:p14="http://schemas.microsoft.com/office/powerpoint/2010/main" val="1344228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80264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25648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920540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54718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16765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53403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603967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369626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795954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it apply to me? 15 or more employees working in the last 20 calendar weeks. I/C is not an agent (agent is an employee).  No individual liability unless individually meet definition of employer</a:t>
            </a:r>
          </a:p>
          <a:p>
            <a:r>
              <a:rPr lang="en-US" dirty="0"/>
              <a:t>Is my employee eligible? – labels don’t matter – what matters is the work they do and amount of organizational control</a:t>
            </a:r>
          </a:p>
          <a:p>
            <a:r>
              <a:rPr lang="en-US" dirty="0"/>
              <a:t>What are my obligations? Interactive process – request and response - </a:t>
            </a:r>
          </a:p>
          <a:p>
            <a:r>
              <a:rPr lang="en-US" dirty="0"/>
              <a:t>What are my employee’s obligations? Make request  - The exception to the general rule that an employee must make an initial request applies only when the employer (1) knows that the employee has a disability; (2) knows, or has reason to know, that the employee is experiencing workplace problems because of the disability; and (3) knows, or has reason to know, that the disability prevents the employee from requesting a reasonable accommodation</a:t>
            </a:r>
          </a:p>
          <a:p>
            <a:endParaRPr lang="en-US" dirty="0"/>
          </a:p>
          <a:p>
            <a:r>
              <a:rPr lang="en-US" dirty="0"/>
              <a:t>If employee keeps insisting not – then you don’t have to accommodate.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32CBEA0-6810-43A1-A7C9-CDF51BECB6F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253826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A&amp;G Template_New Logo">
    <p:spTree>
      <p:nvGrpSpPr>
        <p:cNvPr id="1" name=""/>
        <p:cNvGrpSpPr/>
        <p:nvPr/>
      </p:nvGrpSpPr>
      <p:grpSpPr>
        <a:xfrm>
          <a:off x="0" y="0"/>
          <a:ext cx="0" cy="0"/>
          <a:chOff x="0" y="0"/>
          <a:chExt cx="0" cy="0"/>
        </a:xfrm>
      </p:grpSpPr>
      <p:sp>
        <p:nvSpPr>
          <p:cNvPr id="5123" name="Rectangle 3"/>
          <p:cNvSpPr>
            <a:spLocks noGrp="1" noChangeArrowheads="1"/>
          </p:cNvSpPr>
          <p:nvPr>
            <p:ph type="subTitle" idx="1"/>
          </p:nvPr>
        </p:nvSpPr>
        <p:spPr>
          <a:xfrm>
            <a:off x="1447800" y="2743200"/>
            <a:ext cx="6553200" cy="1219200"/>
          </a:xfrm>
        </p:spPr>
        <p:txBody>
          <a:bodyPr/>
          <a:lstStyle>
            <a:lvl1pPr marL="0" indent="0" algn="ctr">
              <a:buFontTx/>
              <a:buNone/>
              <a:defRPr b="1"/>
            </a:lvl1pPr>
          </a:lstStyle>
          <a:p>
            <a:r>
              <a:rPr lang="en-US"/>
              <a:t>Click to edit Master subtitle style</a:t>
            </a:r>
            <a:endParaRPr lang="en-US" dirty="0"/>
          </a:p>
        </p:txBody>
      </p:sp>
      <p:sp>
        <p:nvSpPr>
          <p:cNvPr id="10" name="Title 9"/>
          <p:cNvSpPr>
            <a:spLocks noGrp="1"/>
          </p:cNvSpPr>
          <p:nvPr>
            <p:ph type="title"/>
          </p:nvPr>
        </p:nvSpPr>
        <p:spPr>
          <a:xfrm>
            <a:off x="381000" y="609600"/>
            <a:ext cx="8229600" cy="1371600"/>
          </a:xfrm>
        </p:spPr>
        <p:txBody>
          <a:bodyPr/>
          <a:lstStyle/>
          <a:p>
            <a:r>
              <a:rPr lang="en-US"/>
              <a:t>Click to edit Master title style</a:t>
            </a:r>
            <a:endParaRPr lang="en-US" dirty="0"/>
          </a:p>
        </p:txBody>
      </p:sp>
      <p:sp>
        <p:nvSpPr>
          <p:cNvPr id="6" name="Date Placeholder 10"/>
          <p:cNvSpPr>
            <a:spLocks noGrp="1"/>
          </p:cNvSpPr>
          <p:nvPr>
            <p:ph type="dt" sz="half" idx="10"/>
          </p:nvPr>
        </p:nvSpPr>
        <p:spPr/>
        <p:txBody>
          <a:bodyPr/>
          <a:lstStyle>
            <a:lvl1pPr>
              <a:defRPr/>
            </a:lvl1pPr>
          </a:lstStyle>
          <a:p>
            <a:pPr>
              <a:defRPr/>
            </a:pPr>
            <a:endParaRPr lang="en-US"/>
          </a:p>
        </p:txBody>
      </p:sp>
      <p:sp>
        <p:nvSpPr>
          <p:cNvPr id="7" name="Slide Number Placeholder 11"/>
          <p:cNvSpPr>
            <a:spLocks noGrp="1"/>
          </p:cNvSpPr>
          <p:nvPr>
            <p:ph type="sldNum" sz="quarter" idx="11"/>
          </p:nvPr>
        </p:nvSpPr>
        <p:spPr/>
        <p:txBody>
          <a:bodyPr/>
          <a:lstStyle>
            <a:lvl1pPr>
              <a:defRPr/>
            </a:lvl1pPr>
          </a:lstStyle>
          <a:p>
            <a:pPr>
              <a:defRPr/>
            </a:pPr>
            <a:fld id="{24DF5C1A-AD68-47D2-91A3-218CA4876BD0}" type="slidenum">
              <a:rPr lang="en-US"/>
              <a:pPr>
                <a:defRPr/>
              </a:pPr>
              <a:t>‹#›</a:t>
            </a:fld>
            <a:endParaRPr lang="en-US"/>
          </a:p>
        </p:txBody>
      </p:sp>
      <p:pic>
        <p:nvPicPr>
          <p:cNvPr id="11" name="Picture 10" descr="Archer Logo.jpg"/>
          <p:cNvPicPr>
            <a:picLocks noChangeAspect="1"/>
          </p:cNvPicPr>
          <p:nvPr userDrawn="1"/>
        </p:nvPicPr>
        <p:blipFill>
          <a:blip r:embed="rId2" cstate="print"/>
          <a:stretch>
            <a:fillRect/>
          </a:stretch>
        </p:blipFill>
        <p:spPr>
          <a:xfrm>
            <a:off x="2133600" y="4876800"/>
            <a:ext cx="4953000" cy="1343838"/>
          </a:xfrm>
          <a:prstGeom prst="rect">
            <a:avLst/>
          </a:prstGeom>
        </p:spPr>
      </p:pic>
      <p:cxnSp>
        <p:nvCxnSpPr>
          <p:cNvPr id="29" name="Straight Connector 28"/>
          <p:cNvCxnSpPr/>
          <p:nvPr userDrawn="1"/>
        </p:nvCxnSpPr>
        <p:spPr bwMode="auto">
          <a:xfrm>
            <a:off x="0" y="6629400"/>
            <a:ext cx="9144000" cy="0"/>
          </a:xfrm>
          <a:prstGeom prst="line">
            <a:avLst/>
          </a:prstGeom>
          <a:solidFill>
            <a:schemeClr val="accent1"/>
          </a:solidFill>
          <a:ln w="508000" cap="flat" cmpd="sng" algn="ctr">
            <a:solidFill>
              <a:srgbClr val="D1202E"/>
            </a:solidFill>
            <a:prstDash val="solid"/>
            <a:round/>
            <a:headEnd type="none" w="med" len="med"/>
            <a:tailEnd type="none" w="med" len="med"/>
          </a:ln>
          <a:effectLst/>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9C0B5-3570-41D6-BED0-F77B706E9A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257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60198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344418-377C-476B-B0E0-81DC090DC77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1DF4FC6-0FCA-471E-AAD2-57A1EF592368}" type="datetimeFigureOut">
              <a:rPr lang="en-US"/>
              <a:pPr>
                <a:defRPr/>
              </a:pPr>
              <a:t>9/23/2021</a:t>
            </a:fld>
            <a:endParaRPr lang="en-US"/>
          </a:p>
        </p:txBody>
      </p:sp>
      <p:sp>
        <p:nvSpPr>
          <p:cNvPr id="6" name="Slide Number Placeholder 5"/>
          <p:cNvSpPr>
            <a:spLocks noGrp="1"/>
          </p:cNvSpPr>
          <p:nvPr>
            <p:ph type="sldNum" sz="quarter" idx="12"/>
          </p:nvPr>
        </p:nvSpPr>
        <p:spPr/>
        <p:txBody>
          <a:bodyPr/>
          <a:lstStyle>
            <a:lvl1pPr>
              <a:defRPr/>
            </a:lvl1pPr>
          </a:lstStyle>
          <a:p>
            <a:pPr>
              <a:defRPr/>
            </a:pPr>
            <a:fld id="{472A9737-CBAD-4FE1-A427-A283C150E97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B76D11-A13F-45AB-928F-3C2582E6E3B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06E538-D7F2-465B-B3D4-8B622BDA586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098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098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2321DC-A453-45CB-B908-6C8C4F8AC2B6}"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6781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981200"/>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2"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7" y="1905000"/>
            <a:ext cx="40417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7"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379EF51-454C-481D-B932-6B3E91A43E71}"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531ACD4-EB5C-4534-ACD0-01971BACF53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EE799E9-8379-4099-96E3-0F4C954AE53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A16621-0D34-4728-A2DA-45981E9FF6A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buNone/>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3505200" y="6248400"/>
            <a:ext cx="2133600" cy="476250"/>
          </a:xfrm>
          <a:ln/>
        </p:spPr>
        <p:txBody>
          <a:bodyPr/>
          <a:lstStyle>
            <a:lvl1pPr>
              <a:defRPr/>
            </a:lvl1pPr>
          </a:lstStyle>
          <a:p>
            <a:pPr>
              <a:defRPr/>
            </a:pPr>
            <a:fld id="{7D39149C-9752-4881-A8A0-8E56905A3E7B}"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1C924AE-6934-4E15-8A41-3060BB97D02A}"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1695EE-EB88-4018-B6E6-6B15E493B36E}"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257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60198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C9361D-7C19-462D-822B-C1B4811EA81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74D047-6AA7-45A6-B965-1BA8A46C0E1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098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098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B9D702-781E-4379-A29A-ACF8B1C1AF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7B094CE-41AC-4524-AFDD-15A6CA738D0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0CC0FF-0BB8-4C83-9188-9DB33F400C1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9EC4D3D-9C95-444B-83BB-19C8D36AF8D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3008313" cy="5334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286000"/>
            <a:ext cx="3008313" cy="3852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407884-99C5-4B56-AA6F-2DF4510EA55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61137D-A568-42D9-A8FA-C356EC5EAA2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3.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2600" y="304800"/>
            <a:ext cx="68580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7200" y="17526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p>
        </p:txBody>
      </p:sp>
      <p:sp>
        <p:nvSpPr>
          <p:cNvPr id="4102" name="Rectangle 6"/>
          <p:cNvSpPr>
            <a:spLocks noGrp="1" noChangeArrowheads="1"/>
          </p:cNvSpPr>
          <p:nvPr>
            <p:ph type="sldNum" sz="quarter" idx="4"/>
          </p:nvPr>
        </p:nvSpPr>
        <p:spPr bwMode="auto">
          <a:xfrm>
            <a:off x="3505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fld id="{929F0218-2E98-4A8A-8EC5-F9DFF3E4AEE0}" type="slidenum">
              <a:rPr lang="en-US" smtClean="0"/>
              <a:pPr>
                <a:defRPr/>
              </a:pPr>
              <a:t>‹#›</a:t>
            </a:fld>
            <a:endParaRPr lang="en-US" dirty="0"/>
          </a:p>
        </p:txBody>
      </p:sp>
      <p:pic>
        <p:nvPicPr>
          <p:cNvPr id="9" name="Picture 8" descr="ARCHER22091_Social_TWPROFILE_400x400.jpg"/>
          <p:cNvPicPr>
            <a:picLocks noChangeAspect="1"/>
          </p:cNvPicPr>
          <p:nvPr userDrawn="1"/>
        </p:nvPicPr>
        <p:blipFill>
          <a:blip r:embed="rId14" cstate="print"/>
          <a:stretch>
            <a:fillRect/>
          </a:stretch>
        </p:blipFill>
        <p:spPr>
          <a:xfrm>
            <a:off x="457200" y="304800"/>
            <a:ext cx="1219200" cy="1219200"/>
          </a:xfrm>
          <a:prstGeom prst="rect">
            <a:avLst/>
          </a:prstGeom>
        </p:spPr>
      </p:pic>
      <p:pic>
        <p:nvPicPr>
          <p:cNvPr id="10" name="Picture 9" descr="Archer Logo.jpg"/>
          <p:cNvPicPr>
            <a:picLocks noChangeAspect="1"/>
          </p:cNvPicPr>
          <p:nvPr userDrawn="1"/>
        </p:nvPicPr>
        <p:blipFill>
          <a:blip r:embed="rId15" cstate="print"/>
          <a:stretch>
            <a:fillRect/>
          </a:stretch>
        </p:blipFill>
        <p:spPr>
          <a:xfrm>
            <a:off x="6477000" y="6161567"/>
            <a:ext cx="2286000" cy="620233"/>
          </a:xfrm>
          <a:prstGeom prst="rect">
            <a:avLst/>
          </a:prstGeom>
        </p:spPr>
      </p:pic>
      <p:cxnSp>
        <p:nvCxnSpPr>
          <p:cNvPr id="12" name="Straight Connector 11"/>
          <p:cNvCxnSpPr/>
          <p:nvPr userDrawn="1"/>
        </p:nvCxnSpPr>
        <p:spPr bwMode="auto">
          <a:xfrm>
            <a:off x="457200" y="1600200"/>
            <a:ext cx="8229600" cy="0"/>
          </a:xfrm>
          <a:prstGeom prst="line">
            <a:avLst/>
          </a:prstGeom>
          <a:solidFill>
            <a:schemeClr val="accent1"/>
          </a:solidFill>
          <a:ln w="31750" cap="flat" cmpd="sng" algn="ctr">
            <a:solidFill>
              <a:srgbClr val="D1202E"/>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99"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800" r:id="rId12"/>
  </p:sldLayoutIdLst>
  <p:txStyles>
    <p:titleStyle>
      <a:lvl1pPr algn="ctr" rtl="0" eaLnBrk="1" fontAlgn="base" hangingPunct="1">
        <a:spcBef>
          <a:spcPct val="0"/>
        </a:spcBef>
        <a:spcAft>
          <a:spcPct val="0"/>
        </a:spcAft>
        <a:defRPr sz="3600" b="1">
          <a:solidFill>
            <a:schemeClr val="tx1"/>
          </a:solidFill>
          <a:latin typeface="+mj-lt"/>
          <a:ea typeface="+mj-ea"/>
          <a:cs typeface="+mj-cs"/>
        </a:defRPr>
      </a:lvl1pPr>
      <a:lvl2pPr algn="ctr" rtl="0" eaLnBrk="1" fontAlgn="base" hangingPunct="1">
        <a:spcBef>
          <a:spcPct val="0"/>
        </a:spcBef>
        <a:spcAft>
          <a:spcPct val="0"/>
        </a:spcAft>
        <a:defRPr sz="4400" b="1">
          <a:solidFill>
            <a:schemeClr val="hlink"/>
          </a:solidFill>
          <a:latin typeface="Arial" charset="0"/>
        </a:defRPr>
      </a:lvl2pPr>
      <a:lvl3pPr algn="ctr" rtl="0" eaLnBrk="1" fontAlgn="base" hangingPunct="1">
        <a:spcBef>
          <a:spcPct val="0"/>
        </a:spcBef>
        <a:spcAft>
          <a:spcPct val="0"/>
        </a:spcAft>
        <a:defRPr sz="4400" b="1">
          <a:solidFill>
            <a:schemeClr val="hlink"/>
          </a:solidFill>
          <a:latin typeface="Arial" charset="0"/>
        </a:defRPr>
      </a:lvl3pPr>
      <a:lvl4pPr algn="ctr" rtl="0" eaLnBrk="1" fontAlgn="base" hangingPunct="1">
        <a:spcBef>
          <a:spcPct val="0"/>
        </a:spcBef>
        <a:spcAft>
          <a:spcPct val="0"/>
        </a:spcAft>
        <a:defRPr sz="4400" b="1">
          <a:solidFill>
            <a:schemeClr val="hlink"/>
          </a:solidFill>
          <a:latin typeface="Arial" charset="0"/>
        </a:defRPr>
      </a:lvl4pPr>
      <a:lvl5pPr algn="ctr" rtl="0" eaLnBrk="1" fontAlgn="base" hangingPunct="1">
        <a:spcBef>
          <a:spcPct val="0"/>
        </a:spcBef>
        <a:spcAft>
          <a:spcPct val="0"/>
        </a:spcAft>
        <a:defRPr sz="4400" b="1">
          <a:solidFill>
            <a:schemeClr val="hlink"/>
          </a:solidFill>
          <a:latin typeface="Arial" charset="0"/>
        </a:defRPr>
      </a:lvl5pPr>
      <a:lvl6pPr marL="457200" algn="ctr" rtl="0" eaLnBrk="1" fontAlgn="base" hangingPunct="1">
        <a:spcBef>
          <a:spcPct val="0"/>
        </a:spcBef>
        <a:spcAft>
          <a:spcPct val="0"/>
        </a:spcAft>
        <a:defRPr sz="4400" b="1">
          <a:solidFill>
            <a:schemeClr val="hlink"/>
          </a:solidFill>
          <a:latin typeface="Arial" charset="0"/>
        </a:defRPr>
      </a:lvl6pPr>
      <a:lvl7pPr marL="914400" algn="ctr" rtl="0" eaLnBrk="1" fontAlgn="base" hangingPunct="1">
        <a:spcBef>
          <a:spcPct val="0"/>
        </a:spcBef>
        <a:spcAft>
          <a:spcPct val="0"/>
        </a:spcAft>
        <a:defRPr sz="4400" b="1">
          <a:solidFill>
            <a:schemeClr val="hlink"/>
          </a:solidFill>
          <a:latin typeface="Arial" charset="0"/>
        </a:defRPr>
      </a:lvl7pPr>
      <a:lvl8pPr marL="1371600" algn="ctr" rtl="0" eaLnBrk="1" fontAlgn="base" hangingPunct="1">
        <a:spcBef>
          <a:spcPct val="0"/>
        </a:spcBef>
        <a:spcAft>
          <a:spcPct val="0"/>
        </a:spcAft>
        <a:defRPr sz="4400" b="1">
          <a:solidFill>
            <a:schemeClr val="hlink"/>
          </a:solidFill>
          <a:latin typeface="Arial" charset="0"/>
        </a:defRPr>
      </a:lvl8pPr>
      <a:lvl9pPr marL="1828800" algn="ctr" rtl="0" eaLnBrk="1" fontAlgn="base" hangingPunct="1">
        <a:spcBef>
          <a:spcPct val="0"/>
        </a:spcBef>
        <a:spcAft>
          <a:spcPct val="0"/>
        </a:spcAft>
        <a:defRPr sz="4400" b="1">
          <a:solidFill>
            <a:schemeClr val="hlink"/>
          </a:solidFill>
          <a:latin typeface="Arial" charset="0"/>
        </a:defRPr>
      </a:lvl9pPr>
    </p:titleStyle>
    <p:bodyStyle>
      <a:lvl1pPr marL="342900" indent="-342900" algn="l" rtl="0" eaLnBrk="1" fontAlgn="base" hangingPunct="1">
        <a:spcBef>
          <a:spcPct val="20000"/>
        </a:spcBef>
        <a:spcAft>
          <a:spcPct val="0"/>
        </a:spcAft>
        <a:buClr>
          <a:srgbClr val="D1202E"/>
        </a:buClr>
        <a:buFont typeface="Arial" pitchFamily="34" charset="0"/>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D1202E"/>
        </a:buClr>
        <a:buChar char="–"/>
        <a:defRPr sz="2800">
          <a:solidFill>
            <a:schemeClr val="tx1"/>
          </a:solidFill>
          <a:latin typeface="+mn-lt"/>
        </a:defRPr>
      </a:lvl2pPr>
      <a:lvl3pPr marL="1143000" indent="-228600" algn="l" rtl="0" eaLnBrk="1" fontAlgn="base" hangingPunct="1">
        <a:spcBef>
          <a:spcPct val="20000"/>
        </a:spcBef>
        <a:spcAft>
          <a:spcPct val="0"/>
        </a:spcAft>
        <a:buClr>
          <a:srgbClr val="D1202E"/>
        </a:buClr>
        <a:buChar char="•"/>
        <a:defRPr sz="2400">
          <a:solidFill>
            <a:schemeClr val="tx1"/>
          </a:solidFill>
          <a:latin typeface="+mn-lt"/>
        </a:defRPr>
      </a:lvl3pPr>
      <a:lvl4pPr marL="1600200" indent="-228600" algn="l" rtl="0" eaLnBrk="1" fontAlgn="base" hangingPunct="1">
        <a:spcBef>
          <a:spcPct val="20000"/>
        </a:spcBef>
        <a:spcAft>
          <a:spcPct val="0"/>
        </a:spcAft>
        <a:buClr>
          <a:srgbClr val="D1202E"/>
        </a:buClr>
        <a:buChar char="–"/>
        <a:defRPr sz="2000">
          <a:solidFill>
            <a:schemeClr val="tx1"/>
          </a:solidFill>
          <a:latin typeface="+mn-lt"/>
        </a:defRPr>
      </a:lvl4pPr>
      <a:lvl5pPr marL="2057400" indent="-228600" algn="l" rtl="0" eaLnBrk="1" fontAlgn="base" hangingPunct="1">
        <a:spcBef>
          <a:spcPct val="20000"/>
        </a:spcBef>
        <a:spcAft>
          <a:spcPct val="0"/>
        </a:spcAft>
        <a:buClr>
          <a:srgbClr val="D1202E"/>
        </a:buClr>
        <a:buChar char="»"/>
        <a:defRPr sz="2000">
          <a:solidFill>
            <a:schemeClr val="tx1"/>
          </a:solidFill>
          <a:latin typeface="+mn-lt"/>
        </a:defRPr>
      </a:lvl5pPr>
      <a:lvl6pPr marL="2514600" indent="-228600" algn="l" rtl="0" eaLnBrk="1" fontAlgn="base" hangingPunct="1">
        <a:spcBef>
          <a:spcPct val="20000"/>
        </a:spcBef>
        <a:spcAft>
          <a:spcPct val="0"/>
        </a:spcAft>
        <a:buNone/>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057400" y="228600"/>
            <a:ext cx="65532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051" name="Rectangle 3"/>
          <p:cNvSpPr>
            <a:spLocks noGrp="1" noChangeArrowheads="1"/>
          </p:cNvSpPr>
          <p:nvPr>
            <p:ph type="body" idx="1"/>
          </p:nvPr>
        </p:nvSpPr>
        <p:spPr bwMode="auto">
          <a:xfrm>
            <a:off x="457200" y="1905000"/>
            <a:ext cx="8229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p>
        </p:txBody>
      </p:sp>
      <p:sp>
        <p:nvSpPr>
          <p:cNvPr id="7174" name="Rectangle 6"/>
          <p:cNvSpPr>
            <a:spLocks noGrp="1" noChangeArrowheads="1"/>
          </p:cNvSpPr>
          <p:nvPr>
            <p:ph type="sldNum" sz="quarter" idx="4"/>
          </p:nvPr>
        </p:nvSpPr>
        <p:spPr bwMode="auto">
          <a:xfrm>
            <a:off x="33528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60C874F-62E1-4E23-AEC2-C154F541272D}" type="slidenum">
              <a:rPr lang="en-US"/>
              <a:pPr>
                <a:defRPr/>
              </a:pPr>
              <a:t>‹#›</a:t>
            </a:fld>
            <a:endParaRPr lang="en-US"/>
          </a:p>
        </p:txBody>
      </p:sp>
      <p:pic>
        <p:nvPicPr>
          <p:cNvPr id="8" name="Picture 7" descr="ARCHER22091_Social_TWPROFILE_400x400.jpg"/>
          <p:cNvPicPr>
            <a:picLocks noChangeAspect="1"/>
          </p:cNvPicPr>
          <p:nvPr userDrawn="1"/>
        </p:nvPicPr>
        <p:blipFill>
          <a:blip r:embed="rId12" cstate="print"/>
          <a:stretch>
            <a:fillRect/>
          </a:stretch>
        </p:blipFill>
        <p:spPr>
          <a:xfrm>
            <a:off x="457200" y="304800"/>
            <a:ext cx="1447800" cy="1447800"/>
          </a:xfrm>
          <a:prstGeom prst="rect">
            <a:avLst/>
          </a:prstGeom>
        </p:spPr>
      </p:pic>
      <p:pic>
        <p:nvPicPr>
          <p:cNvPr id="10" name="Picture 9" descr="Archer Logo.jpg"/>
          <p:cNvPicPr>
            <a:picLocks noChangeAspect="1"/>
          </p:cNvPicPr>
          <p:nvPr userDrawn="1"/>
        </p:nvPicPr>
        <p:blipFill>
          <a:blip r:embed="rId13" cstate="print"/>
          <a:stretch>
            <a:fillRect/>
          </a:stretch>
        </p:blipFill>
        <p:spPr>
          <a:xfrm>
            <a:off x="6400800" y="6096000"/>
            <a:ext cx="2286000" cy="620233"/>
          </a:xfrm>
          <a:prstGeom prst="rect">
            <a:avLst/>
          </a:prstGeom>
        </p:spPr>
      </p:pic>
      <p:cxnSp>
        <p:nvCxnSpPr>
          <p:cNvPr id="9" name="Straight Connector 8"/>
          <p:cNvCxnSpPr/>
          <p:nvPr userDrawn="1"/>
        </p:nvCxnSpPr>
        <p:spPr bwMode="auto">
          <a:xfrm>
            <a:off x="457200" y="1752600"/>
            <a:ext cx="8229600" cy="0"/>
          </a:xfrm>
          <a:prstGeom prst="line">
            <a:avLst/>
          </a:prstGeom>
          <a:solidFill>
            <a:schemeClr val="accent1"/>
          </a:solidFill>
          <a:ln w="31750" cap="flat" cmpd="sng" algn="ctr">
            <a:solidFill>
              <a:srgbClr val="D1202E"/>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Lst>
  <p:txStyles>
    <p:titleStyle>
      <a:lvl1pPr algn="ctr" rtl="0" eaLnBrk="0" fontAlgn="base" hangingPunct="0">
        <a:spcBef>
          <a:spcPct val="0"/>
        </a:spcBef>
        <a:spcAft>
          <a:spcPct val="0"/>
        </a:spcAft>
        <a:defRPr sz="4400" b="1">
          <a:solidFill>
            <a:schemeClr val="tx1"/>
          </a:solidFill>
          <a:latin typeface="+mj-lt"/>
          <a:ea typeface="+mj-ea"/>
          <a:cs typeface="+mj-cs"/>
        </a:defRPr>
      </a:lvl1pPr>
      <a:lvl2pPr algn="ctr" rtl="0" eaLnBrk="0" fontAlgn="base" hangingPunct="0">
        <a:spcBef>
          <a:spcPct val="0"/>
        </a:spcBef>
        <a:spcAft>
          <a:spcPct val="0"/>
        </a:spcAft>
        <a:defRPr sz="4400" b="1">
          <a:solidFill>
            <a:schemeClr val="hlink"/>
          </a:solidFill>
          <a:latin typeface="Arial" charset="0"/>
        </a:defRPr>
      </a:lvl2pPr>
      <a:lvl3pPr algn="ctr" rtl="0" eaLnBrk="0" fontAlgn="base" hangingPunct="0">
        <a:spcBef>
          <a:spcPct val="0"/>
        </a:spcBef>
        <a:spcAft>
          <a:spcPct val="0"/>
        </a:spcAft>
        <a:defRPr sz="4400" b="1">
          <a:solidFill>
            <a:schemeClr val="hlink"/>
          </a:solidFill>
          <a:latin typeface="Arial" charset="0"/>
        </a:defRPr>
      </a:lvl3pPr>
      <a:lvl4pPr algn="ctr" rtl="0" eaLnBrk="0" fontAlgn="base" hangingPunct="0">
        <a:spcBef>
          <a:spcPct val="0"/>
        </a:spcBef>
        <a:spcAft>
          <a:spcPct val="0"/>
        </a:spcAft>
        <a:defRPr sz="4400" b="1">
          <a:solidFill>
            <a:schemeClr val="hlink"/>
          </a:solidFill>
          <a:latin typeface="Arial" charset="0"/>
        </a:defRPr>
      </a:lvl4pPr>
      <a:lvl5pPr algn="ctr" rtl="0" eaLnBrk="0" fontAlgn="base" hangingPunct="0">
        <a:spcBef>
          <a:spcPct val="0"/>
        </a:spcBef>
        <a:spcAft>
          <a:spcPct val="0"/>
        </a:spcAft>
        <a:defRPr sz="4400" b="1">
          <a:solidFill>
            <a:schemeClr val="hlink"/>
          </a:solidFill>
          <a:latin typeface="Arial" charset="0"/>
        </a:defRPr>
      </a:lvl5pPr>
      <a:lvl6pPr marL="457200" algn="ctr" rtl="0" fontAlgn="base">
        <a:spcBef>
          <a:spcPct val="0"/>
        </a:spcBef>
        <a:spcAft>
          <a:spcPct val="0"/>
        </a:spcAft>
        <a:defRPr sz="4400" b="1">
          <a:solidFill>
            <a:schemeClr val="hlink"/>
          </a:solidFill>
          <a:latin typeface="Arial" charset="0"/>
        </a:defRPr>
      </a:lvl6pPr>
      <a:lvl7pPr marL="914400" algn="ctr" rtl="0" fontAlgn="base">
        <a:spcBef>
          <a:spcPct val="0"/>
        </a:spcBef>
        <a:spcAft>
          <a:spcPct val="0"/>
        </a:spcAft>
        <a:defRPr sz="4400" b="1">
          <a:solidFill>
            <a:schemeClr val="hlink"/>
          </a:solidFill>
          <a:latin typeface="Arial" charset="0"/>
        </a:defRPr>
      </a:lvl7pPr>
      <a:lvl8pPr marL="1371600" algn="ctr" rtl="0" fontAlgn="base">
        <a:spcBef>
          <a:spcPct val="0"/>
        </a:spcBef>
        <a:spcAft>
          <a:spcPct val="0"/>
        </a:spcAft>
        <a:defRPr sz="4400" b="1">
          <a:solidFill>
            <a:schemeClr val="hlink"/>
          </a:solidFill>
          <a:latin typeface="Arial" charset="0"/>
        </a:defRPr>
      </a:lvl8pPr>
      <a:lvl9pPr marL="1828800" algn="ctr" rtl="0" fontAlgn="base">
        <a:spcBef>
          <a:spcPct val="0"/>
        </a:spcBef>
        <a:spcAft>
          <a:spcPct val="0"/>
        </a:spcAft>
        <a:defRPr sz="4400" b="1">
          <a:solidFill>
            <a:schemeClr val="hlink"/>
          </a:solidFill>
          <a:latin typeface="Arial" charset="0"/>
        </a:defRPr>
      </a:lvl9pPr>
    </p:titleStyle>
    <p:bodyStyle>
      <a:lvl1pPr marL="342900" indent="-342900" algn="l" rtl="0" eaLnBrk="0" fontAlgn="base" hangingPunct="0">
        <a:spcBef>
          <a:spcPct val="20000"/>
        </a:spcBef>
        <a:spcAft>
          <a:spcPct val="0"/>
        </a:spcAft>
        <a:buClr>
          <a:srgbClr val="D1202E"/>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D1202E"/>
        </a:buClr>
        <a:buChar char="–"/>
        <a:defRPr sz="2800">
          <a:solidFill>
            <a:schemeClr val="tx1"/>
          </a:solidFill>
          <a:latin typeface="+mn-lt"/>
        </a:defRPr>
      </a:lvl2pPr>
      <a:lvl3pPr marL="1143000" indent="-228600" algn="l" rtl="0" eaLnBrk="0" fontAlgn="base" hangingPunct="0">
        <a:spcBef>
          <a:spcPct val="20000"/>
        </a:spcBef>
        <a:spcAft>
          <a:spcPct val="0"/>
        </a:spcAft>
        <a:buClr>
          <a:srgbClr val="D1202E"/>
        </a:buClr>
        <a:buChar char="•"/>
        <a:defRPr sz="2400">
          <a:solidFill>
            <a:schemeClr val="tx1"/>
          </a:solidFill>
          <a:latin typeface="+mn-lt"/>
        </a:defRPr>
      </a:lvl3pPr>
      <a:lvl4pPr marL="1600200" indent="-228600" algn="l" rtl="0" eaLnBrk="0" fontAlgn="base" hangingPunct="0">
        <a:spcBef>
          <a:spcPct val="20000"/>
        </a:spcBef>
        <a:spcAft>
          <a:spcPct val="0"/>
        </a:spcAft>
        <a:buClr>
          <a:srgbClr val="D1202E"/>
        </a:buClr>
        <a:buChar char="–"/>
        <a:defRPr sz="2000">
          <a:solidFill>
            <a:schemeClr val="tx1"/>
          </a:solidFill>
          <a:latin typeface="+mn-lt"/>
        </a:defRPr>
      </a:lvl4pPr>
      <a:lvl5pPr marL="2057400" indent="-228600" algn="l" rtl="0" eaLnBrk="0" fontAlgn="base" hangingPunct="0">
        <a:spcBef>
          <a:spcPct val="20000"/>
        </a:spcBef>
        <a:spcAft>
          <a:spcPct val="0"/>
        </a:spcAft>
        <a:buClr>
          <a:srgbClr val="D1202E"/>
        </a:buClr>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www.cisa.gov/defense-industrial-base-sector" TargetMode="External"/><Relationship Id="rId3" Type="http://schemas.openxmlformats.org/officeDocument/2006/relationships/hyperlink" Target="https://www.cisa.gov/chemical-sector" TargetMode="External"/><Relationship Id="rId7" Type="http://schemas.openxmlformats.org/officeDocument/2006/relationships/hyperlink" Target="https://www.cisa.gov/dams-secto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cisa.gov/critical-manufacturing-sector" TargetMode="External"/><Relationship Id="rId5" Type="http://schemas.openxmlformats.org/officeDocument/2006/relationships/hyperlink" Target="https://www.cisa.gov/communications-sector" TargetMode="External"/><Relationship Id="rId4" Type="http://schemas.openxmlformats.org/officeDocument/2006/relationships/hyperlink" Target="https://www.cisa.gov/commercial-facilities-sector" TargetMode="External"/><Relationship Id="rId9" Type="http://schemas.openxmlformats.org/officeDocument/2006/relationships/hyperlink" Target="https://www.cisa.gov/emergency-services-sector"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www.cisa.gov/information-technology-sector" TargetMode="External"/><Relationship Id="rId3" Type="http://schemas.openxmlformats.org/officeDocument/2006/relationships/hyperlink" Target="https://www.cisa.gov/energy-sector" TargetMode="External"/><Relationship Id="rId7" Type="http://schemas.openxmlformats.org/officeDocument/2006/relationships/hyperlink" Target="https://www.cisa.gov/healthcare-and-public-health-secto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cisa.gov/government-facilities-sector" TargetMode="External"/><Relationship Id="rId11" Type="http://schemas.openxmlformats.org/officeDocument/2006/relationships/hyperlink" Target="https://www.cisa.gov/water-and-wastewater-systems-sector" TargetMode="External"/><Relationship Id="rId5" Type="http://schemas.openxmlformats.org/officeDocument/2006/relationships/hyperlink" Target="https://www.cisa.gov/food-and-agriculture-sector" TargetMode="External"/><Relationship Id="rId10" Type="http://schemas.openxmlformats.org/officeDocument/2006/relationships/hyperlink" Target="https://www.cisa.gov/transportation-systems-sector" TargetMode="External"/><Relationship Id="rId4" Type="http://schemas.openxmlformats.org/officeDocument/2006/relationships/hyperlink" Target="https://www.cisa.gov/financial-services-sector" TargetMode="External"/><Relationship Id="rId9" Type="http://schemas.openxmlformats.org/officeDocument/2006/relationships/hyperlink" Target="https://www.cisa.gov/nuclear-reactors-materials-and-waste-sector"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September 23, 2021</a:t>
            </a:r>
          </a:p>
          <a:p>
            <a:r>
              <a:rPr lang="en-US" dirty="0"/>
              <a:t>Peter </a:t>
            </a:r>
            <a:r>
              <a:rPr lang="en-US" dirty="0" err="1"/>
              <a:t>Frattarelli</a:t>
            </a:r>
            <a:r>
              <a:rPr lang="en-US" dirty="0"/>
              <a:t>, Esq.</a:t>
            </a:r>
          </a:p>
          <a:p>
            <a:r>
              <a:rPr lang="en-US" dirty="0"/>
              <a:t>Ashley LeBrun, Esq.</a:t>
            </a:r>
          </a:p>
        </p:txBody>
      </p:sp>
      <p:sp>
        <p:nvSpPr>
          <p:cNvPr id="4" name="Title 3"/>
          <p:cNvSpPr>
            <a:spLocks noGrp="1"/>
          </p:cNvSpPr>
          <p:nvPr>
            <p:ph type="title"/>
          </p:nvPr>
        </p:nvSpPr>
        <p:spPr/>
        <p:txBody>
          <a:bodyPr/>
          <a:lstStyle/>
          <a:p>
            <a:r>
              <a:rPr lang="en-US" dirty="0">
                <a:solidFill>
                  <a:srgbClr val="FF0000"/>
                </a:solidFill>
              </a:rPr>
              <a:t>Ask Archer: An "Emergency" Fireside Chat</a:t>
            </a:r>
            <a:br>
              <a:rPr lang="en-US" dirty="0">
                <a:solidFill>
                  <a:srgbClr val="FF0000"/>
                </a:solidFill>
              </a:rPr>
            </a:br>
            <a:r>
              <a:rPr lang="en-US" dirty="0">
                <a:solidFill>
                  <a:srgbClr val="FF0000"/>
                </a:solidFill>
              </a:rPr>
              <a:t>on the Biden Administration Vaccine Mandate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65D17-A730-4F4A-AD60-5B4C9B9EF3B7}"/>
              </a:ext>
            </a:extLst>
          </p:cNvPr>
          <p:cNvSpPr>
            <a:spLocks noGrp="1"/>
          </p:cNvSpPr>
          <p:nvPr>
            <p:ph type="title"/>
          </p:nvPr>
        </p:nvSpPr>
        <p:spPr/>
        <p:txBody>
          <a:bodyPr/>
          <a:lstStyle/>
          <a:p>
            <a:r>
              <a:rPr lang="en-US" dirty="0"/>
              <a:t>Guidance on $$$</a:t>
            </a:r>
          </a:p>
        </p:txBody>
      </p:sp>
      <p:sp>
        <p:nvSpPr>
          <p:cNvPr id="3" name="Content Placeholder 2">
            <a:extLst>
              <a:ext uri="{FF2B5EF4-FFF2-40B4-BE49-F238E27FC236}">
                <a16:creationId xmlns:a16="http://schemas.microsoft.com/office/drawing/2014/main" id="{1AB86540-99A8-4BE3-AF9E-5249E5383895}"/>
              </a:ext>
            </a:extLst>
          </p:cNvPr>
          <p:cNvSpPr>
            <a:spLocks noGrp="1"/>
          </p:cNvSpPr>
          <p:nvPr>
            <p:ph idx="1"/>
          </p:nvPr>
        </p:nvSpPr>
        <p:spPr/>
        <p:txBody>
          <a:bodyPr/>
          <a:lstStyle/>
          <a:p>
            <a:r>
              <a:rPr lang="en-US" dirty="0"/>
              <a:t>ETS issued in June for healthcare setting</a:t>
            </a:r>
          </a:p>
          <a:p>
            <a:pPr lvl="1"/>
            <a:r>
              <a:rPr lang="en-US" dirty="0"/>
              <a:t>Employer must pay IF employer requires it – here employer is being required by OSHA to require it</a:t>
            </a:r>
          </a:p>
          <a:p>
            <a:pPr lvl="1"/>
            <a:r>
              <a:rPr lang="en-US" dirty="0"/>
              <a:t>Employer must pay for time getting test and waiting for results</a:t>
            </a:r>
          </a:p>
          <a:p>
            <a:pPr lvl="1"/>
            <a:r>
              <a:rPr lang="en-US" dirty="0"/>
              <a:t>Employer must pay for travel costs and time spent traveling </a:t>
            </a:r>
          </a:p>
        </p:txBody>
      </p:sp>
    </p:spTree>
    <p:extLst>
      <p:ext uri="{BB962C8B-B14F-4D97-AF65-F5344CB8AC3E}">
        <p14:creationId xmlns:p14="http://schemas.microsoft.com/office/powerpoint/2010/main" val="3128547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C4DFD-EC54-4C05-A247-1B0CB58D767F}"/>
              </a:ext>
            </a:extLst>
          </p:cNvPr>
          <p:cNvSpPr>
            <a:spLocks noGrp="1"/>
          </p:cNvSpPr>
          <p:nvPr>
            <p:ph type="title"/>
          </p:nvPr>
        </p:nvSpPr>
        <p:spPr/>
        <p:txBody>
          <a:bodyPr/>
          <a:lstStyle/>
          <a:p>
            <a:r>
              <a:rPr lang="en-US" dirty="0"/>
              <a:t>More Guidance $$$</a:t>
            </a:r>
          </a:p>
        </p:txBody>
      </p:sp>
      <p:sp>
        <p:nvSpPr>
          <p:cNvPr id="3" name="Content Placeholder 2">
            <a:extLst>
              <a:ext uri="{FF2B5EF4-FFF2-40B4-BE49-F238E27FC236}">
                <a16:creationId xmlns:a16="http://schemas.microsoft.com/office/drawing/2014/main" id="{B6D2C510-E7E0-4467-B3D9-F4400ECEB835}"/>
              </a:ext>
            </a:extLst>
          </p:cNvPr>
          <p:cNvSpPr>
            <a:spLocks noGrp="1"/>
          </p:cNvSpPr>
          <p:nvPr>
            <p:ph idx="1"/>
          </p:nvPr>
        </p:nvSpPr>
        <p:spPr/>
        <p:txBody>
          <a:bodyPr/>
          <a:lstStyle/>
          <a:p>
            <a:r>
              <a:rPr lang="en-US" dirty="0" err="1"/>
              <a:t>DOL</a:t>
            </a:r>
            <a:r>
              <a:rPr lang="en-US" dirty="0"/>
              <a:t> COVID-19 FAQs</a:t>
            </a:r>
          </a:p>
          <a:p>
            <a:pPr lvl="1"/>
            <a:r>
              <a:rPr lang="en-US" dirty="0"/>
              <a:t>If during work hours, must be compensated</a:t>
            </a:r>
          </a:p>
          <a:p>
            <a:pPr lvl="1"/>
            <a:r>
              <a:rPr lang="en-US" dirty="0"/>
              <a:t>If integral/indispensable part of job (required before commencing or continuing), must be compensated</a:t>
            </a:r>
          </a:p>
          <a:p>
            <a:r>
              <a:rPr lang="en-US" dirty="0"/>
              <a:t>Other mandated testing scenarios like drug testing </a:t>
            </a:r>
          </a:p>
          <a:p>
            <a:pPr lvl="1"/>
            <a:r>
              <a:rPr lang="en-US" dirty="0"/>
              <a:t>For the benefit of the employer – employer required to pay for test</a:t>
            </a:r>
          </a:p>
        </p:txBody>
      </p:sp>
    </p:spTree>
    <p:extLst>
      <p:ext uri="{BB962C8B-B14F-4D97-AF65-F5344CB8AC3E}">
        <p14:creationId xmlns:p14="http://schemas.microsoft.com/office/powerpoint/2010/main" val="2847931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67B1E-00A7-4E78-9FC7-0BC61C6F30DA}"/>
              </a:ext>
            </a:extLst>
          </p:cNvPr>
          <p:cNvSpPr>
            <a:spLocks noGrp="1"/>
          </p:cNvSpPr>
          <p:nvPr>
            <p:ph type="title"/>
          </p:nvPr>
        </p:nvSpPr>
        <p:spPr/>
        <p:txBody>
          <a:bodyPr/>
          <a:lstStyle/>
          <a:p>
            <a:r>
              <a:rPr lang="en-US" dirty="0"/>
              <a:t>Accommodations are STILL REQUIRED </a:t>
            </a:r>
          </a:p>
        </p:txBody>
      </p:sp>
      <p:sp>
        <p:nvSpPr>
          <p:cNvPr id="3" name="Content Placeholder 2">
            <a:extLst>
              <a:ext uri="{FF2B5EF4-FFF2-40B4-BE49-F238E27FC236}">
                <a16:creationId xmlns:a16="http://schemas.microsoft.com/office/drawing/2014/main" id="{2837F9BE-ABBE-44B1-BC72-68D0C16AF460}"/>
              </a:ext>
            </a:extLst>
          </p:cNvPr>
          <p:cNvSpPr>
            <a:spLocks noGrp="1"/>
          </p:cNvSpPr>
          <p:nvPr>
            <p:ph idx="1"/>
          </p:nvPr>
        </p:nvSpPr>
        <p:spPr/>
        <p:txBody>
          <a:bodyPr/>
          <a:lstStyle/>
          <a:p>
            <a:r>
              <a:rPr lang="en-US" dirty="0"/>
              <a:t>Disability</a:t>
            </a:r>
          </a:p>
          <a:p>
            <a:r>
              <a:rPr lang="en-US" dirty="0"/>
              <a:t>Sincerely held religious belief, practice, or observance</a:t>
            </a:r>
          </a:p>
          <a:p>
            <a:r>
              <a:rPr lang="en-US" dirty="0"/>
              <a:t>Reasonable accommodation must be provided unless undue hardship</a:t>
            </a:r>
          </a:p>
        </p:txBody>
      </p:sp>
    </p:spTree>
    <p:extLst>
      <p:ext uri="{BB962C8B-B14F-4D97-AF65-F5344CB8AC3E}">
        <p14:creationId xmlns:p14="http://schemas.microsoft.com/office/powerpoint/2010/main" val="820068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AFB29-E212-4163-84D4-F291F68C58CB}"/>
              </a:ext>
            </a:extLst>
          </p:cNvPr>
          <p:cNvSpPr>
            <a:spLocks noGrp="1"/>
          </p:cNvSpPr>
          <p:nvPr>
            <p:ph type="title"/>
          </p:nvPr>
        </p:nvSpPr>
        <p:spPr/>
        <p:txBody>
          <a:bodyPr/>
          <a:lstStyle/>
          <a:p>
            <a:r>
              <a:rPr lang="en-US" dirty="0"/>
              <a:t>Beck v. Williamson College of the Trades, et al</a:t>
            </a:r>
          </a:p>
        </p:txBody>
      </p:sp>
      <p:sp>
        <p:nvSpPr>
          <p:cNvPr id="3" name="Content Placeholder 2">
            <a:extLst>
              <a:ext uri="{FF2B5EF4-FFF2-40B4-BE49-F238E27FC236}">
                <a16:creationId xmlns:a16="http://schemas.microsoft.com/office/drawing/2014/main" id="{2815FFB7-BCDB-47E7-A7D9-F533903577E8}"/>
              </a:ext>
            </a:extLst>
          </p:cNvPr>
          <p:cNvSpPr>
            <a:spLocks noGrp="1"/>
          </p:cNvSpPr>
          <p:nvPr>
            <p:ph idx="1"/>
          </p:nvPr>
        </p:nvSpPr>
        <p:spPr/>
        <p:txBody>
          <a:bodyPr/>
          <a:lstStyle/>
          <a:p>
            <a:r>
              <a:rPr lang="en-US" sz="2800" dirty="0"/>
              <a:t>Facts: Catholic Student at School.  School required COVID-19 vaccination but permitted application for exemption.</a:t>
            </a:r>
          </a:p>
          <a:p>
            <a:pPr lvl="1"/>
            <a:r>
              <a:rPr lang="en-US" sz="2400" dirty="0"/>
              <a:t>Obtained vaccines like measles and Hep-B before matriculating which included aborted fetal cell lines</a:t>
            </a:r>
          </a:p>
          <a:p>
            <a:pPr lvl="1"/>
            <a:r>
              <a:rPr lang="en-US" sz="2400" dirty="0"/>
              <a:t>Student requested exemption claiming aborted fetal cell lines in COVID-19 Vaccine </a:t>
            </a:r>
            <a:r>
              <a:rPr lang="en-US" sz="2400" dirty="0">
                <a:sym typeface="Wingdings" panose="05000000000000000000" pitchFamily="2" charset="2"/>
              </a:rPr>
              <a:t> </a:t>
            </a:r>
            <a:r>
              <a:rPr lang="en-US" sz="2400" dirty="0"/>
              <a:t>violated Catholic beliefs</a:t>
            </a:r>
          </a:p>
          <a:p>
            <a:pPr lvl="1"/>
            <a:r>
              <a:rPr lang="en-US" sz="2400" dirty="0"/>
              <a:t>School determined nothing about Catholic faith prohibited student from obtaining COVID-19 vaccine</a:t>
            </a:r>
          </a:p>
          <a:p>
            <a:pPr lvl="1"/>
            <a:r>
              <a:rPr lang="en-US" sz="2400" dirty="0"/>
              <a:t>Rejected and not permit student on campus</a:t>
            </a:r>
          </a:p>
        </p:txBody>
      </p:sp>
    </p:spTree>
    <p:extLst>
      <p:ext uri="{BB962C8B-B14F-4D97-AF65-F5344CB8AC3E}">
        <p14:creationId xmlns:p14="http://schemas.microsoft.com/office/powerpoint/2010/main" val="4079414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8E522-7453-481A-B96E-77683E85886A}"/>
              </a:ext>
            </a:extLst>
          </p:cNvPr>
          <p:cNvSpPr>
            <a:spLocks noGrp="1"/>
          </p:cNvSpPr>
          <p:nvPr>
            <p:ph type="title"/>
          </p:nvPr>
        </p:nvSpPr>
        <p:spPr/>
        <p:txBody>
          <a:bodyPr/>
          <a:lstStyle/>
          <a:p>
            <a:r>
              <a:rPr lang="en-US" dirty="0"/>
              <a:t>Beck Continued…</a:t>
            </a:r>
          </a:p>
        </p:txBody>
      </p:sp>
      <p:sp>
        <p:nvSpPr>
          <p:cNvPr id="3" name="Content Placeholder 2">
            <a:extLst>
              <a:ext uri="{FF2B5EF4-FFF2-40B4-BE49-F238E27FC236}">
                <a16:creationId xmlns:a16="http://schemas.microsoft.com/office/drawing/2014/main" id="{9FB70EB6-60B0-477B-9C55-6AA9B5D905FC}"/>
              </a:ext>
            </a:extLst>
          </p:cNvPr>
          <p:cNvSpPr>
            <a:spLocks noGrp="1"/>
          </p:cNvSpPr>
          <p:nvPr>
            <p:ph idx="1"/>
          </p:nvPr>
        </p:nvSpPr>
        <p:spPr/>
        <p:txBody>
          <a:bodyPr/>
          <a:lstStyle/>
          <a:p>
            <a:r>
              <a:rPr lang="en-US" sz="2400" dirty="0"/>
              <a:t>Court Rejected his application to force the school to allow him to continue classes without complying with vaccine mandate</a:t>
            </a:r>
          </a:p>
          <a:p>
            <a:r>
              <a:rPr lang="en-US" sz="2400" dirty="0"/>
              <a:t>Determined: (1) Received vaccines before with similar content, (2) Submitted nothing that COVID-19 vaccine was a violation of his beliefs; (3) Apparent from record that more a global objection to government telling people what to do</a:t>
            </a:r>
          </a:p>
          <a:p>
            <a:r>
              <a:rPr lang="en-US" sz="2400" dirty="0"/>
              <a:t>Other instances where school granted request – published doctrine showing COVID-19 vaccine actually violated religious doctrine – two different religions – School followed policy</a:t>
            </a:r>
          </a:p>
        </p:txBody>
      </p:sp>
    </p:spTree>
    <p:extLst>
      <p:ext uri="{BB962C8B-B14F-4D97-AF65-F5344CB8AC3E}">
        <p14:creationId xmlns:p14="http://schemas.microsoft.com/office/powerpoint/2010/main" val="3510087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EEOC December 2020 Guidance</a:t>
            </a:r>
          </a:p>
        </p:txBody>
      </p:sp>
      <p:sp>
        <p:nvSpPr>
          <p:cNvPr id="3" name="Content Placeholder 2"/>
          <p:cNvSpPr>
            <a:spLocks noGrp="1"/>
          </p:cNvSpPr>
          <p:nvPr>
            <p:ph idx="1"/>
          </p:nvPr>
        </p:nvSpPr>
        <p:spPr/>
        <p:txBody>
          <a:bodyPr>
            <a:normAutofit/>
          </a:bodyPr>
          <a:lstStyle/>
          <a:p>
            <a:r>
              <a:rPr lang="en-US" sz="2400" dirty="0"/>
              <a:t>EEOC states that administrating COVID-19 vaccine to an employee by the employer or a third party is NOT a medical examination</a:t>
            </a:r>
          </a:p>
          <a:p>
            <a:pPr marL="0" indent="0">
              <a:buNone/>
            </a:pPr>
            <a:endParaRPr lang="en-US" sz="2400" dirty="0"/>
          </a:p>
          <a:p>
            <a:r>
              <a:rPr lang="en-US" sz="2400" dirty="0"/>
              <a:t>Not seeking information about a person’s impairments or health status</a:t>
            </a:r>
          </a:p>
        </p:txBody>
      </p:sp>
    </p:spTree>
    <p:extLst>
      <p:ext uri="{BB962C8B-B14F-4D97-AF65-F5344CB8AC3E}">
        <p14:creationId xmlns:p14="http://schemas.microsoft.com/office/powerpoint/2010/main" val="2069286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EEOC</a:t>
            </a:r>
            <a:r>
              <a:rPr lang="en-US" b="1" dirty="0"/>
              <a:t> May 2021 Guidance</a:t>
            </a:r>
          </a:p>
        </p:txBody>
      </p:sp>
      <p:sp>
        <p:nvSpPr>
          <p:cNvPr id="3" name="Content Placeholder 2"/>
          <p:cNvSpPr>
            <a:spLocks noGrp="1"/>
          </p:cNvSpPr>
          <p:nvPr>
            <p:ph idx="1"/>
          </p:nvPr>
        </p:nvSpPr>
        <p:spPr/>
        <p:txBody>
          <a:bodyPr>
            <a:noAutofit/>
          </a:bodyPr>
          <a:lstStyle/>
          <a:p>
            <a:r>
              <a:rPr lang="en-US" sz="2400" dirty="0" err="1"/>
              <a:t>EEOC</a:t>
            </a:r>
            <a:r>
              <a:rPr lang="en-US" sz="2400" dirty="0"/>
              <a:t> reaffirmed its prior guidance, but provided more specifics</a:t>
            </a:r>
          </a:p>
          <a:p>
            <a:r>
              <a:rPr lang="en-US" sz="2400" dirty="0"/>
              <a:t>Vaccines may be mandated by employers, subject to:</a:t>
            </a:r>
          </a:p>
          <a:p>
            <a:pPr lvl="1"/>
            <a:r>
              <a:rPr lang="en-US" sz="2400" dirty="0"/>
              <a:t>Religious accommodations</a:t>
            </a:r>
          </a:p>
          <a:p>
            <a:pPr lvl="1"/>
            <a:r>
              <a:rPr lang="en-US" sz="2400" dirty="0"/>
              <a:t>Disability accommodations</a:t>
            </a:r>
          </a:p>
          <a:p>
            <a:pPr lvl="1"/>
            <a:r>
              <a:rPr lang="en-US" sz="2400" dirty="0"/>
              <a:t>Absence of discrimination towards a protected class</a:t>
            </a:r>
          </a:p>
          <a:p>
            <a:r>
              <a:rPr lang="en-US" sz="2400" dirty="0" err="1"/>
              <a:t>EEOC</a:t>
            </a:r>
            <a:r>
              <a:rPr lang="en-US" sz="2400" dirty="0"/>
              <a:t> advised that accommodations may be required</a:t>
            </a:r>
          </a:p>
          <a:p>
            <a:r>
              <a:rPr lang="en-US" sz="2400" dirty="0"/>
              <a:t>And that accommodations may vary with </a:t>
            </a:r>
            <a:r>
              <a:rPr lang="en-US" sz="2400" dirty="0" err="1"/>
              <a:t>COVID</a:t>
            </a:r>
            <a:r>
              <a:rPr lang="en-US" sz="2400" dirty="0"/>
              <a:t> conditions in workplace and in community </a:t>
            </a:r>
          </a:p>
        </p:txBody>
      </p:sp>
    </p:spTree>
    <p:extLst>
      <p:ext uri="{BB962C8B-B14F-4D97-AF65-F5344CB8AC3E}">
        <p14:creationId xmlns:p14="http://schemas.microsoft.com/office/powerpoint/2010/main" val="2381963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820" y="803077"/>
            <a:ext cx="7886700" cy="994172"/>
          </a:xfrm>
        </p:spPr>
        <p:txBody>
          <a:bodyPr/>
          <a:lstStyle/>
          <a:p>
            <a:r>
              <a:rPr lang="en-US" b="1" dirty="0" err="1"/>
              <a:t>EEOC</a:t>
            </a:r>
            <a:r>
              <a:rPr lang="en-US" b="1" dirty="0"/>
              <a:t> May 2021 Guidance</a:t>
            </a:r>
          </a:p>
        </p:txBody>
      </p:sp>
      <p:sp>
        <p:nvSpPr>
          <p:cNvPr id="3" name="Content Placeholder 2"/>
          <p:cNvSpPr>
            <a:spLocks noGrp="1"/>
          </p:cNvSpPr>
          <p:nvPr>
            <p:ph idx="1"/>
          </p:nvPr>
        </p:nvSpPr>
        <p:spPr>
          <a:xfrm>
            <a:off x="505820" y="1797248"/>
            <a:ext cx="7886700" cy="3263504"/>
          </a:xfrm>
        </p:spPr>
        <p:txBody>
          <a:bodyPr>
            <a:noAutofit/>
          </a:bodyPr>
          <a:lstStyle/>
          <a:p>
            <a:r>
              <a:rPr lang="en-US" sz="2400" dirty="0" err="1"/>
              <a:t>EEOC</a:t>
            </a:r>
            <a:r>
              <a:rPr lang="en-US" sz="2400" dirty="0"/>
              <a:t> gave examples of accommodations:</a:t>
            </a:r>
          </a:p>
          <a:p>
            <a:pPr lvl="1"/>
            <a:r>
              <a:rPr lang="en-US" sz="2100" dirty="0"/>
              <a:t>wearing a face mask</a:t>
            </a:r>
          </a:p>
          <a:p>
            <a:pPr lvl="1"/>
            <a:r>
              <a:rPr lang="en-US" sz="2100" dirty="0"/>
              <a:t>social distancing</a:t>
            </a:r>
          </a:p>
          <a:p>
            <a:pPr lvl="1"/>
            <a:r>
              <a:rPr lang="en-US" sz="2100" dirty="0"/>
              <a:t>modified shifts</a:t>
            </a:r>
          </a:p>
          <a:p>
            <a:pPr lvl="1"/>
            <a:r>
              <a:rPr lang="en-US" sz="2100" dirty="0"/>
              <a:t>periodic COVID-19 testing</a:t>
            </a:r>
          </a:p>
          <a:p>
            <a:pPr lvl="1"/>
            <a:r>
              <a:rPr lang="en-US" sz="2100" dirty="0"/>
              <a:t>Telework</a:t>
            </a:r>
          </a:p>
          <a:p>
            <a:pPr lvl="1"/>
            <a:r>
              <a:rPr lang="en-US" sz="2100" dirty="0"/>
              <a:t>Reassignment</a:t>
            </a:r>
          </a:p>
          <a:p>
            <a:r>
              <a:rPr lang="en-US" sz="2400" dirty="0"/>
              <a:t>Level of accommodations lower with religious accommodations than with disability accommodations</a:t>
            </a:r>
          </a:p>
          <a:p>
            <a:r>
              <a:rPr lang="en-US" sz="2400" dirty="0" err="1"/>
              <a:t>EEOC</a:t>
            </a:r>
            <a:r>
              <a:rPr lang="en-US" sz="2400" dirty="0"/>
              <a:t> advised accommodations need to be evaluated over time, as conditions change</a:t>
            </a:r>
          </a:p>
        </p:txBody>
      </p:sp>
    </p:spTree>
    <p:extLst>
      <p:ext uri="{BB962C8B-B14F-4D97-AF65-F5344CB8AC3E}">
        <p14:creationId xmlns:p14="http://schemas.microsoft.com/office/powerpoint/2010/main" val="2837526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EEOC</a:t>
            </a:r>
            <a:r>
              <a:rPr lang="en-US" b="1" dirty="0"/>
              <a:t> May 2021 Guidance</a:t>
            </a:r>
          </a:p>
        </p:txBody>
      </p:sp>
      <p:sp>
        <p:nvSpPr>
          <p:cNvPr id="3" name="Content Placeholder 2"/>
          <p:cNvSpPr>
            <a:spLocks noGrp="1"/>
          </p:cNvSpPr>
          <p:nvPr>
            <p:ph idx="1"/>
          </p:nvPr>
        </p:nvSpPr>
        <p:spPr/>
        <p:txBody>
          <a:bodyPr>
            <a:normAutofit fontScale="77500" lnSpcReduction="20000"/>
          </a:bodyPr>
          <a:lstStyle/>
          <a:p>
            <a:r>
              <a:rPr lang="en-US" dirty="0" err="1"/>
              <a:t>EEOC</a:t>
            </a:r>
            <a:r>
              <a:rPr lang="en-US" dirty="0"/>
              <a:t> recognized undue hardship defense is available</a:t>
            </a:r>
          </a:p>
          <a:p>
            <a:r>
              <a:rPr lang="en-US" dirty="0"/>
              <a:t>BUT emphasized the rigorous nature of meeting the threshold for showing an undue hardship</a:t>
            </a:r>
          </a:p>
          <a:p>
            <a:r>
              <a:rPr lang="en-US" dirty="0"/>
              <a:t>Pregnant workers – </a:t>
            </a:r>
            <a:r>
              <a:rPr lang="en-US" dirty="0" err="1"/>
              <a:t>EEOC</a:t>
            </a:r>
            <a:r>
              <a:rPr lang="en-US" dirty="0"/>
              <a:t> guidance:</a:t>
            </a:r>
          </a:p>
          <a:p>
            <a:pPr lvl="1"/>
            <a:r>
              <a:rPr lang="en-US" sz="2100" dirty="0"/>
              <a:t>Cannot discriminate against unvaccinated pregnant employees (versus unvaccinated employees generally)</a:t>
            </a:r>
          </a:p>
          <a:p>
            <a:pPr lvl="1"/>
            <a:r>
              <a:rPr lang="en-US" sz="2100" dirty="0"/>
              <a:t>DID not address whether pregnancy is sufficient to avoid vaccine mandate</a:t>
            </a:r>
          </a:p>
          <a:p>
            <a:pPr lvl="1"/>
            <a:r>
              <a:rPr lang="en-US" sz="2100" dirty="0"/>
              <a:t>Bets advice: require doctor’s note and be flexible</a:t>
            </a:r>
          </a:p>
          <a:p>
            <a:r>
              <a:rPr lang="en-US" dirty="0"/>
              <a:t>NOTE: the realities of 2020 – and ability of many to work from home – will undercut any undue hardship, or even reasonable accommodation, defense</a:t>
            </a:r>
          </a:p>
        </p:txBody>
      </p:sp>
    </p:spTree>
    <p:extLst>
      <p:ext uri="{BB962C8B-B14F-4D97-AF65-F5344CB8AC3E}">
        <p14:creationId xmlns:p14="http://schemas.microsoft.com/office/powerpoint/2010/main" val="2692224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EEOC Recommendations</a:t>
            </a:r>
          </a:p>
        </p:txBody>
      </p:sp>
      <p:sp>
        <p:nvSpPr>
          <p:cNvPr id="3" name="Content Placeholder 2"/>
          <p:cNvSpPr>
            <a:spLocks noGrp="1"/>
          </p:cNvSpPr>
          <p:nvPr>
            <p:ph idx="1"/>
          </p:nvPr>
        </p:nvSpPr>
        <p:spPr/>
        <p:txBody>
          <a:bodyPr>
            <a:normAutofit/>
          </a:bodyPr>
          <a:lstStyle/>
          <a:p>
            <a:r>
              <a:rPr lang="en-US" sz="2400" dirty="0"/>
              <a:t>Make vaccines voluntary OR have a third party administer/perform everything</a:t>
            </a:r>
          </a:p>
          <a:p>
            <a:pPr marL="0" indent="0">
              <a:buNone/>
            </a:pPr>
            <a:endParaRPr lang="en-US" sz="2400" dirty="0"/>
          </a:p>
          <a:p>
            <a:r>
              <a:rPr lang="en-US" sz="2400" dirty="0"/>
              <a:t>If employer requires employee to receive vaccine from an outside provider, ADA restrictions on disability related questions would NOT apply</a:t>
            </a:r>
          </a:p>
        </p:txBody>
      </p:sp>
    </p:spTree>
    <p:extLst>
      <p:ext uri="{BB962C8B-B14F-4D97-AF65-F5344CB8AC3E}">
        <p14:creationId xmlns:p14="http://schemas.microsoft.com/office/powerpoint/2010/main" val="383377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8476D-61EB-47DE-A01B-61D6AD8B7404}"/>
              </a:ext>
            </a:extLst>
          </p:cNvPr>
          <p:cNvSpPr>
            <a:spLocks noGrp="1"/>
          </p:cNvSpPr>
          <p:nvPr>
            <p:ph type="title"/>
          </p:nvPr>
        </p:nvSpPr>
        <p:spPr/>
        <p:txBody>
          <a:bodyPr/>
          <a:lstStyle/>
          <a:p>
            <a:r>
              <a:rPr lang="en-US" dirty="0"/>
              <a:t>President Biden’s Announcement</a:t>
            </a:r>
          </a:p>
        </p:txBody>
      </p:sp>
      <p:sp>
        <p:nvSpPr>
          <p:cNvPr id="3" name="Content Placeholder 2">
            <a:extLst>
              <a:ext uri="{FF2B5EF4-FFF2-40B4-BE49-F238E27FC236}">
                <a16:creationId xmlns:a16="http://schemas.microsoft.com/office/drawing/2014/main" id="{CF263F92-8154-4292-9798-DA9C3B39B7F8}"/>
              </a:ext>
            </a:extLst>
          </p:cNvPr>
          <p:cNvSpPr>
            <a:spLocks noGrp="1"/>
          </p:cNvSpPr>
          <p:nvPr>
            <p:ph idx="1"/>
          </p:nvPr>
        </p:nvSpPr>
        <p:spPr/>
        <p:txBody>
          <a:bodyPr/>
          <a:lstStyle/>
          <a:p>
            <a:r>
              <a:rPr lang="en-US" dirty="0"/>
              <a:t>Called on OSHA to create Emergency Temporary Standard (ETS) requiring employers with +100 employees to implement “soft” vaccine mandate</a:t>
            </a:r>
          </a:p>
          <a:p>
            <a:r>
              <a:rPr lang="en-US" dirty="0"/>
              <a:t>Issued Executive Orders:</a:t>
            </a:r>
          </a:p>
          <a:p>
            <a:pPr lvl="1"/>
            <a:r>
              <a:rPr lang="en-US" dirty="0"/>
              <a:t>Require federal employees (of Exec. Branch) – “hard” vaccine mandate</a:t>
            </a:r>
          </a:p>
          <a:p>
            <a:pPr lvl="1"/>
            <a:r>
              <a:rPr lang="en-US" dirty="0"/>
              <a:t>Require federal contractors – “hard” vaccine mandate</a:t>
            </a:r>
          </a:p>
        </p:txBody>
      </p:sp>
    </p:spTree>
    <p:extLst>
      <p:ext uri="{BB962C8B-B14F-4D97-AF65-F5344CB8AC3E}">
        <p14:creationId xmlns:p14="http://schemas.microsoft.com/office/powerpoint/2010/main" val="3529813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Asking for “Proof” of Vaccination</a:t>
            </a:r>
          </a:p>
        </p:txBody>
      </p:sp>
      <p:sp>
        <p:nvSpPr>
          <p:cNvPr id="3" name="Content Placeholder 2"/>
          <p:cNvSpPr>
            <a:spLocks noGrp="1"/>
          </p:cNvSpPr>
          <p:nvPr>
            <p:ph idx="1"/>
          </p:nvPr>
        </p:nvSpPr>
        <p:spPr>
          <a:xfrm>
            <a:off x="546764" y="1980809"/>
            <a:ext cx="7886700" cy="3263504"/>
          </a:xfrm>
        </p:spPr>
        <p:txBody>
          <a:bodyPr>
            <a:noAutofit/>
          </a:bodyPr>
          <a:lstStyle/>
          <a:p>
            <a:r>
              <a:rPr lang="en-US" sz="2400" dirty="0"/>
              <a:t>Tell Employees to Provide Nothing Else, such as any other medical information</a:t>
            </a:r>
          </a:p>
          <a:p>
            <a:r>
              <a:rPr lang="en-US" sz="2400" dirty="0"/>
              <a:t>Have Employee Authorize testing site to provide it via HIPAA form</a:t>
            </a:r>
          </a:p>
          <a:p>
            <a:r>
              <a:rPr lang="en-US" sz="2400" dirty="0"/>
              <a:t>Beware of asking questions about WHY the employee did not receive the vaccine</a:t>
            </a:r>
          </a:p>
          <a:p>
            <a:r>
              <a:rPr lang="en-US" sz="2400" dirty="0"/>
              <a:t>Keep all employee vaccine info as confidential as possible</a:t>
            </a:r>
          </a:p>
        </p:txBody>
      </p:sp>
    </p:spTree>
    <p:extLst>
      <p:ext uri="{BB962C8B-B14F-4D97-AF65-F5344CB8AC3E}">
        <p14:creationId xmlns:p14="http://schemas.microsoft.com/office/powerpoint/2010/main" val="3630522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Disability Accommodation</a:t>
            </a:r>
            <a:r>
              <a:rPr lang="en-US" dirty="0"/>
              <a:t>s</a:t>
            </a:r>
          </a:p>
        </p:txBody>
      </p:sp>
      <p:sp>
        <p:nvSpPr>
          <p:cNvPr id="3" name="Content Placeholder 2"/>
          <p:cNvSpPr>
            <a:spLocks noGrp="1"/>
          </p:cNvSpPr>
          <p:nvPr>
            <p:ph idx="1"/>
          </p:nvPr>
        </p:nvSpPr>
        <p:spPr>
          <a:xfrm>
            <a:off x="773657" y="2125267"/>
            <a:ext cx="7517358" cy="3082688"/>
          </a:xfrm>
        </p:spPr>
        <p:txBody>
          <a:bodyPr/>
          <a:lstStyle/>
          <a:p>
            <a:r>
              <a:rPr lang="en-US" sz="2400" dirty="0"/>
              <a:t>ADA requires reasonable accommodations for those with disabilities</a:t>
            </a:r>
          </a:p>
          <a:p>
            <a:pPr marL="0" indent="0">
              <a:buNone/>
            </a:pPr>
            <a:endParaRPr lang="en-US" sz="2400" dirty="0"/>
          </a:p>
          <a:p>
            <a:r>
              <a:rPr lang="en-US" sz="2400" dirty="0"/>
              <a:t>Disability is any physical or mental impairment that substantially affects a major life activity </a:t>
            </a:r>
            <a:r>
              <a:rPr lang="en-US" sz="2400" u="sng" dirty="0"/>
              <a:t>BUT broadly interpreted</a:t>
            </a:r>
          </a:p>
          <a:p>
            <a:pPr marL="0" indent="0">
              <a:buNone/>
            </a:pPr>
            <a:endParaRPr lang="en-US" u="sng" dirty="0"/>
          </a:p>
        </p:txBody>
      </p:sp>
    </p:spTree>
    <p:extLst>
      <p:ext uri="{BB962C8B-B14F-4D97-AF65-F5344CB8AC3E}">
        <p14:creationId xmlns:p14="http://schemas.microsoft.com/office/powerpoint/2010/main" val="85741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“Direct Threat” Defense</a:t>
            </a:r>
          </a:p>
        </p:txBody>
      </p:sp>
      <p:sp>
        <p:nvSpPr>
          <p:cNvPr id="3" name="Content Placeholder 2"/>
          <p:cNvSpPr>
            <a:spLocks noGrp="1"/>
          </p:cNvSpPr>
          <p:nvPr>
            <p:ph idx="1"/>
          </p:nvPr>
        </p:nvSpPr>
        <p:spPr/>
        <p:txBody>
          <a:bodyPr/>
          <a:lstStyle/>
          <a:p>
            <a:pPr lvl="1"/>
            <a:r>
              <a:rPr lang="en-US" sz="2400" dirty="0"/>
              <a:t>Applies when person poses a direct threat due to “significant risk of substantial harm” to the health/safety of others</a:t>
            </a:r>
          </a:p>
          <a:p>
            <a:pPr marL="342900" lvl="1" indent="0">
              <a:buNone/>
            </a:pPr>
            <a:endParaRPr lang="en-US" sz="2400" dirty="0"/>
          </a:p>
          <a:p>
            <a:pPr lvl="1"/>
            <a:r>
              <a:rPr lang="en-US" sz="2400" dirty="0"/>
              <a:t>EEOC guidance noting unvaccinated person can pose a “direct threat”</a:t>
            </a:r>
          </a:p>
          <a:p>
            <a:pPr lvl="1"/>
            <a:endParaRPr lang="en-US" sz="2400" dirty="0"/>
          </a:p>
          <a:p>
            <a:pPr lvl="1"/>
            <a:r>
              <a:rPr lang="en-US" sz="2400" dirty="0"/>
              <a:t>But still need to see if can accommodate without an undue burden to employer</a:t>
            </a:r>
          </a:p>
          <a:p>
            <a:endParaRPr lang="en-US" dirty="0"/>
          </a:p>
        </p:txBody>
      </p:sp>
    </p:spTree>
    <p:extLst>
      <p:ext uri="{BB962C8B-B14F-4D97-AF65-F5344CB8AC3E}">
        <p14:creationId xmlns:p14="http://schemas.microsoft.com/office/powerpoint/2010/main" val="1059451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to Accommodate </a:t>
            </a:r>
          </a:p>
        </p:txBody>
      </p:sp>
      <p:sp>
        <p:nvSpPr>
          <p:cNvPr id="3" name="Content Placeholder 2"/>
          <p:cNvSpPr>
            <a:spLocks noGrp="1"/>
          </p:cNvSpPr>
          <p:nvPr>
            <p:ph idx="1"/>
          </p:nvPr>
        </p:nvSpPr>
        <p:spPr/>
        <p:txBody>
          <a:bodyPr/>
          <a:lstStyle/>
          <a:p>
            <a:r>
              <a:rPr lang="en-US" dirty="0"/>
              <a:t>If conclude there is a disability or direct threat, must first see if there is any way to provide a reasonable accommodation that would eliminate or reduce the risk</a:t>
            </a:r>
          </a:p>
          <a:p>
            <a:pPr marL="0" indent="0">
              <a:buNone/>
            </a:pPr>
            <a:endParaRPr lang="en-US" dirty="0"/>
          </a:p>
          <a:p>
            <a:r>
              <a:rPr lang="en-US" u="sng" dirty="0"/>
              <a:t>Must engage in an “interactive process”</a:t>
            </a:r>
          </a:p>
          <a:p>
            <a:pPr marL="0" indent="0">
              <a:buNone/>
            </a:pPr>
            <a:endParaRPr lang="en-US" dirty="0"/>
          </a:p>
          <a:p>
            <a:r>
              <a:rPr lang="en-US" dirty="0"/>
              <a:t>Is (continued) remote work a reasonable accommodation?</a:t>
            </a:r>
          </a:p>
        </p:txBody>
      </p:sp>
    </p:spTree>
    <p:extLst>
      <p:ext uri="{BB962C8B-B14F-4D97-AF65-F5344CB8AC3E}">
        <p14:creationId xmlns:p14="http://schemas.microsoft.com/office/powerpoint/2010/main" val="3066700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Religious Accommod</a:t>
            </a:r>
            <a:r>
              <a:rPr lang="en-US" dirty="0"/>
              <a:t>ations</a:t>
            </a:r>
          </a:p>
        </p:txBody>
      </p:sp>
      <p:sp>
        <p:nvSpPr>
          <p:cNvPr id="3" name="Content Placeholder 2"/>
          <p:cNvSpPr>
            <a:spLocks noGrp="1"/>
          </p:cNvSpPr>
          <p:nvPr>
            <p:ph idx="1"/>
          </p:nvPr>
        </p:nvSpPr>
        <p:spPr/>
        <p:txBody>
          <a:bodyPr/>
          <a:lstStyle/>
          <a:p>
            <a:r>
              <a:rPr lang="en-US" sz="2400" dirty="0"/>
              <a:t>Federal and state laws require reasonable accommodations for employees who </a:t>
            </a:r>
          </a:p>
          <a:p>
            <a:pPr lvl="1"/>
            <a:endParaRPr lang="en-US" sz="2400" dirty="0"/>
          </a:p>
          <a:p>
            <a:pPr lvl="1"/>
            <a:r>
              <a:rPr lang="en-US" sz="2400" dirty="0"/>
              <a:t>“</a:t>
            </a:r>
            <a:r>
              <a:rPr lang="en-US" sz="2400" b="1" dirty="0"/>
              <a:t>sincerely held</a:t>
            </a:r>
            <a:r>
              <a:rPr lang="en-US" sz="2400" dirty="0"/>
              <a:t>” religious beliefs prevent them from receiving the vaccine </a:t>
            </a:r>
          </a:p>
          <a:p>
            <a:pPr marL="342900" lvl="1" indent="0">
              <a:buNone/>
            </a:pPr>
            <a:endParaRPr lang="en-US" sz="2400" dirty="0"/>
          </a:p>
          <a:p>
            <a:pPr lvl="1"/>
            <a:r>
              <a:rPr lang="en-US" sz="2400" dirty="0"/>
              <a:t>Unless employer can show </a:t>
            </a:r>
            <a:r>
              <a:rPr lang="en-US" sz="2400" b="1" dirty="0"/>
              <a:t>undue hardship</a:t>
            </a:r>
          </a:p>
          <a:p>
            <a:endParaRPr lang="en-US" dirty="0"/>
          </a:p>
        </p:txBody>
      </p:sp>
    </p:spTree>
    <p:extLst>
      <p:ext uri="{BB962C8B-B14F-4D97-AF65-F5344CB8AC3E}">
        <p14:creationId xmlns:p14="http://schemas.microsoft.com/office/powerpoint/2010/main" val="846190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“Religion”</a:t>
            </a:r>
          </a:p>
        </p:txBody>
      </p:sp>
      <p:sp>
        <p:nvSpPr>
          <p:cNvPr id="3" name="Content Placeholder 2"/>
          <p:cNvSpPr>
            <a:spLocks noGrp="1"/>
          </p:cNvSpPr>
          <p:nvPr>
            <p:ph idx="1"/>
          </p:nvPr>
        </p:nvSpPr>
        <p:spPr/>
        <p:txBody>
          <a:bodyPr/>
          <a:lstStyle/>
          <a:p>
            <a:r>
              <a:rPr lang="en-US" sz="2400" dirty="0"/>
              <a:t>Addresses fundamental and ultimate questions regarding deep/imponderable matters</a:t>
            </a:r>
          </a:p>
          <a:p>
            <a:pPr marL="0" indent="0">
              <a:buNone/>
            </a:pPr>
            <a:endParaRPr lang="en-US" sz="2400" dirty="0"/>
          </a:p>
          <a:p>
            <a:r>
              <a:rPr lang="en-US" sz="2400" dirty="0"/>
              <a:t>It is comprehensive in nature—a belief system as opposed to isolated teaching</a:t>
            </a:r>
          </a:p>
          <a:p>
            <a:endParaRPr lang="en-US" sz="2400" dirty="0"/>
          </a:p>
          <a:p>
            <a:r>
              <a:rPr lang="en-US" sz="2400" dirty="0"/>
              <a:t>Recognizable by certain formal and external signs</a:t>
            </a:r>
          </a:p>
          <a:p>
            <a:endParaRPr lang="en-US" dirty="0"/>
          </a:p>
        </p:txBody>
      </p:sp>
    </p:spTree>
    <p:extLst>
      <p:ext uri="{BB962C8B-B14F-4D97-AF65-F5344CB8AC3E}">
        <p14:creationId xmlns:p14="http://schemas.microsoft.com/office/powerpoint/2010/main" val="2121775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“Religion”</a:t>
            </a:r>
          </a:p>
        </p:txBody>
      </p:sp>
      <p:sp>
        <p:nvSpPr>
          <p:cNvPr id="3" name="Content Placeholder 2"/>
          <p:cNvSpPr>
            <a:spLocks noGrp="1"/>
          </p:cNvSpPr>
          <p:nvPr>
            <p:ph idx="1"/>
          </p:nvPr>
        </p:nvSpPr>
        <p:spPr/>
        <p:txBody>
          <a:bodyPr/>
          <a:lstStyle/>
          <a:p>
            <a:r>
              <a:rPr lang="en-US" sz="2400" dirty="0"/>
              <a:t>Personal preferences NOT enough</a:t>
            </a:r>
          </a:p>
          <a:p>
            <a:endParaRPr lang="en-US" sz="2400" i="1" dirty="0"/>
          </a:p>
          <a:p>
            <a:r>
              <a:rPr lang="en-US" sz="2400" i="1" dirty="0"/>
              <a:t>Fallon v. Mercy Catholic Medical Center</a:t>
            </a:r>
          </a:p>
          <a:p>
            <a:pPr marL="0" indent="0">
              <a:buNone/>
            </a:pPr>
            <a:endParaRPr lang="en-US" sz="2400" i="1" dirty="0"/>
          </a:p>
          <a:p>
            <a:pPr lvl="1"/>
            <a:r>
              <a:rPr lang="en-US" sz="2400" dirty="0"/>
              <a:t>Psychiatric intake worker’s sincerely held and strong personal beliefs opposed to flu vaccine not enough</a:t>
            </a:r>
          </a:p>
          <a:p>
            <a:endParaRPr lang="en-US" dirty="0"/>
          </a:p>
        </p:txBody>
      </p:sp>
    </p:spTree>
    <p:extLst>
      <p:ext uri="{BB962C8B-B14F-4D97-AF65-F5344CB8AC3E}">
        <p14:creationId xmlns:p14="http://schemas.microsoft.com/office/powerpoint/2010/main" val="18516320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6FD4B8-389E-4C78-94FD-F6D68EEDEA91}"/>
              </a:ext>
            </a:extLst>
          </p:cNvPr>
          <p:cNvSpPr>
            <a:spLocks noGrp="1"/>
          </p:cNvSpPr>
          <p:nvPr>
            <p:ph type="title"/>
          </p:nvPr>
        </p:nvSpPr>
        <p:spPr/>
        <p:txBody>
          <a:bodyPr/>
          <a:lstStyle/>
          <a:p>
            <a:r>
              <a:rPr lang="en-US"/>
              <a:t>THE Landscape</a:t>
            </a:r>
            <a:r>
              <a:rPr lang="en-US" dirty="0"/>
              <a:t>	</a:t>
            </a:r>
          </a:p>
        </p:txBody>
      </p:sp>
      <p:sp>
        <p:nvSpPr>
          <p:cNvPr id="5" name="Text Placeholder 4">
            <a:extLst>
              <a:ext uri="{FF2B5EF4-FFF2-40B4-BE49-F238E27FC236}">
                <a16:creationId xmlns:a16="http://schemas.microsoft.com/office/drawing/2014/main" id="{D0D91BCC-2317-49C2-AD9E-B3E8C2FB7662}"/>
              </a:ext>
            </a:extLst>
          </p:cNvPr>
          <p:cNvSpPr>
            <a:spLocks noGrp="1"/>
          </p:cNvSpPr>
          <p:nvPr>
            <p:ph type="body" idx="1"/>
          </p:nvPr>
        </p:nvSpPr>
        <p:spPr/>
        <p:txBody>
          <a:bodyPr/>
          <a:lstStyle/>
          <a:p>
            <a:r>
              <a:rPr lang="en-US" dirty="0"/>
              <a:t>Prior to the Biden Administration Mandate</a:t>
            </a:r>
          </a:p>
        </p:txBody>
      </p:sp>
    </p:spTree>
    <p:extLst>
      <p:ext uri="{BB962C8B-B14F-4D97-AF65-F5344CB8AC3E}">
        <p14:creationId xmlns:p14="http://schemas.microsoft.com/office/powerpoint/2010/main" val="1058737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700175-2189-45B4-BCE1-6BBB186D3541}"/>
              </a:ext>
            </a:extLst>
          </p:cNvPr>
          <p:cNvSpPr>
            <a:spLocks noGrp="1"/>
          </p:cNvSpPr>
          <p:nvPr>
            <p:ph type="title"/>
          </p:nvPr>
        </p:nvSpPr>
        <p:spPr/>
        <p:txBody>
          <a:bodyPr/>
          <a:lstStyle/>
          <a:p>
            <a:r>
              <a:rPr lang="en-US" dirty="0"/>
              <a:t>COVID-19: Mandatory Vaccines for Employees</a:t>
            </a:r>
          </a:p>
        </p:txBody>
      </p:sp>
      <p:sp>
        <p:nvSpPr>
          <p:cNvPr id="5" name="Content Placeholder 4">
            <a:extLst>
              <a:ext uri="{FF2B5EF4-FFF2-40B4-BE49-F238E27FC236}">
                <a16:creationId xmlns:a16="http://schemas.microsoft.com/office/drawing/2014/main" id="{0A5A6DD0-82BE-4984-AB8D-B487A9C13427}"/>
              </a:ext>
            </a:extLst>
          </p:cNvPr>
          <p:cNvSpPr>
            <a:spLocks noGrp="1"/>
          </p:cNvSpPr>
          <p:nvPr>
            <p:ph idx="1"/>
          </p:nvPr>
        </p:nvSpPr>
        <p:spPr/>
        <p:txBody>
          <a:bodyPr/>
          <a:lstStyle/>
          <a:p>
            <a:r>
              <a:rPr lang="en-US" sz="2800" dirty="0"/>
              <a:t>Can employers legally require all employees to receive </a:t>
            </a:r>
            <a:r>
              <a:rPr lang="en-US" sz="2800" dirty="0" err="1"/>
              <a:t>COVID</a:t>
            </a:r>
            <a:r>
              <a:rPr lang="en-US" sz="2800" dirty="0"/>
              <a:t> vaccine (once available) in order to report to work?</a:t>
            </a:r>
          </a:p>
          <a:p>
            <a:r>
              <a:rPr lang="en-US" sz="2800" dirty="0"/>
              <a:t>Similar to employee screening, b/c </a:t>
            </a:r>
            <a:r>
              <a:rPr lang="en-US" sz="2800" dirty="0" err="1"/>
              <a:t>COVID</a:t>
            </a:r>
            <a:r>
              <a:rPr lang="en-US" sz="2800" dirty="0"/>
              <a:t> is direct threat, employers should be able to mandate vaccines</a:t>
            </a:r>
          </a:p>
          <a:p>
            <a:pPr lvl="1"/>
            <a:r>
              <a:rPr lang="en-US" sz="2400" dirty="0"/>
              <a:t>Consistent with ADA allowing medical exams/tests</a:t>
            </a:r>
          </a:p>
          <a:p>
            <a:pPr lvl="1"/>
            <a:r>
              <a:rPr lang="en-US" sz="2400" dirty="0"/>
              <a:t>Court in 2018 allowed mandate w/rubella vaccine, absent medical accommodation needed</a:t>
            </a:r>
          </a:p>
          <a:p>
            <a:r>
              <a:rPr lang="en-US" sz="2800" dirty="0"/>
              <a:t>Employers given this ability in past with smallpox and H1N1 vaccines</a:t>
            </a:r>
          </a:p>
          <a:p>
            <a:endParaRPr lang="en-US" dirty="0"/>
          </a:p>
        </p:txBody>
      </p:sp>
    </p:spTree>
    <p:extLst>
      <p:ext uri="{BB962C8B-B14F-4D97-AF65-F5344CB8AC3E}">
        <p14:creationId xmlns:p14="http://schemas.microsoft.com/office/powerpoint/2010/main" val="762191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9F8CD-0D37-44F2-9119-85067487243B}"/>
              </a:ext>
            </a:extLst>
          </p:cNvPr>
          <p:cNvSpPr>
            <a:spLocks noGrp="1"/>
          </p:cNvSpPr>
          <p:nvPr>
            <p:ph type="title"/>
          </p:nvPr>
        </p:nvSpPr>
        <p:spPr/>
        <p:txBody>
          <a:bodyPr/>
          <a:lstStyle/>
          <a:p>
            <a:r>
              <a:rPr lang="en-US" dirty="0"/>
              <a:t>Practical Concerns</a:t>
            </a:r>
          </a:p>
        </p:txBody>
      </p:sp>
      <p:sp>
        <p:nvSpPr>
          <p:cNvPr id="3" name="Content Placeholder 2">
            <a:extLst>
              <a:ext uri="{FF2B5EF4-FFF2-40B4-BE49-F238E27FC236}">
                <a16:creationId xmlns:a16="http://schemas.microsoft.com/office/drawing/2014/main" id="{BE2F5B0E-9BA0-4DD1-A647-931B19BE030E}"/>
              </a:ext>
            </a:extLst>
          </p:cNvPr>
          <p:cNvSpPr>
            <a:spLocks noGrp="1"/>
          </p:cNvSpPr>
          <p:nvPr>
            <p:ph idx="1"/>
          </p:nvPr>
        </p:nvSpPr>
        <p:spPr/>
        <p:txBody>
          <a:bodyPr/>
          <a:lstStyle/>
          <a:p>
            <a:r>
              <a:rPr lang="en-US" sz="3600" dirty="0"/>
              <a:t>Staffing levels (if too many refuse or need accommodations</a:t>
            </a:r>
          </a:p>
          <a:p>
            <a:r>
              <a:rPr lang="en-US" sz="3600" dirty="0"/>
              <a:t>Morale with anti-vax believers</a:t>
            </a:r>
          </a:p>
          <a:p>
            <a:r>
              <a:rPr lang="en-US" sz="3600" dirty="0"/>
              <a:t>Morale with “not safe” believers</a:t>
            </a:r>
          </a:p>
          <a:p>
            <a:endParaRPr lang="en-US" dirty="0"/>
          </a:p>
        </p:txBody>
      </p:sp>
    </p:spTree>
    <p:extLst>
      <p:ext uri="{BB962C8B-B14F-4D97-AF65-F5344CB8AC3E}">
        <p14:creationId xmlns:p14="http://schemas.microsoft.com/office/powerpoint/2010/main" val="3047651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DF439-88E2-4BED-94F8-ABC6745635DD}"/>
              </a:ext>
            </a:extLst>
          </p:cNvPr>
          <p:cNvSpPr>
            <a:spLocks noGrp="1"/>
          </p:cNvSpPr>
          <p:nvPr>
            <p:ph type="title"/>
          </p:nvPr>
        </p:nvSpPr>
        <p:spPr/>
        <p:txBody>
          <a:bodyPr/>
          <a:lstStyle/>
          <a:p>
            <a:r>
              <a:rPr lang="en-US" dirty="0"/>
              <a:t>Prior to Announcement</a:t>
            </a:r>
          </a:p>
        </p:txBody>
      </p:sp>
      <p:sp>
        <p:nvSpPr>
          <p:cNvPr id="3" name="Content Placeholder 2">
            <a:extLst>
              <a:ext uri="{FF2B5EF4-FFF2-40B4-BE49-F238E27FC236}">
                <a16:creationId xmlns:a16="http://schemas.microsoft.com/office/drawing/2014/main" id="{29E785FF-43B0-4EB9-8936-1E0E7B3404F3}"/>
              </a:ext>
            </a:extLst>
          </p:cNvPr>
          <p:cNvSpPr>
            <a:spLocks noGrp="1"/>
          </p:cNvSpPr>
          <p:nvPr>
            <p:ph idx="1"/>
          </p:nvPr>
        </p:nvSpPr>
        <p:spPr/>
        <p:txBody>
          <a:bodyPr/>
          <a:lstStyle/>
          <a:p>
            <a:r>
              <a:rPr lang="en-US" dirty="0"/>
              <a:t>Federal Employees were required to </a:t>
            </a:r>
          </a:p>
          <a:p>
            <a:pPr lvl="1"/>
            <a:r>
              <a:rPr lang="en-US" dirty="0"/>
              <a:t>either be vaccinated or undergo weekly testing (“soft” vaccine mandate)</a:t>
            </a:r>
          </a:p>
          <a:p>
            <a:r>
              <a:rPr lang="en-US" dirty="0"/>
              <a:t>OSHA issued ETS for the healthcare industry on June 21, 2021</a:t>
            </a:r>
          </a:p>
        </p:txBody>
      </p:sp>
    </p:spTree>
    <p:extLst>
      <p:ext uri="{BB962C8B-B14F-4D97-AF65-F5344CB8AC3E}">
        <p14:creationId xmlns:p14="http://schemas.microsoft.com/office/powerpoint/2010/main" val="1048008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F5701-E1A8-4904-8E37-6CC258C24DBD}"/>
              </a:ext>
            </a:extLst>
          </p:cNvPr>
          <p:cNvSpPr>
            <a:spLocks noGrp="1"/>
          </p:cNvSpPr>
          <p:nvPr>
            <p:ph type="title"/>
          </p:nvPr>
        </p:nvSpPr>
        <p:spPr/>
        <p:txBody>
          <a:bodyPr/>
          <a:lstStyle/>
          <a:p>
            <a:r>
              <a:rPr lang="en-US" dirty="0"/>
              <a:t>General Rule on Vaccine Mandate</a:t>
            </a:r>
          </a:p>
        </p:txBody>
      </p:sp>
      <p:sp>
        <p:nvSpPr>
          <p:cNvPr id="3" name="Content Placeholder 2">
            <a:extLst>
              <a:ext uri="{FF2B5EF4-FFF2-40B4-BE49-F238E27FC236}">
                <a16:creationId xmlns:a16="http://schemas.microsoft.com/office/drawing/2014/main" id="{EDAD6BE5-8E37-48DE-9872-6ABF0E23FACE}"/>
              </a:ext>
            </a:extLst>
          </p:cNvPr>
          <p:cNvSpPr>
            <a:spLocks noGrp="1"/>
          </p:cNvSpPr>
          <p:nvPr>
            <p:ph idx="1"/>
          </p:nvPr>
        </p:nvSpPr>
        <p:spPr/>
        <p:txBody>
          <a:bodyPr/>
          <a:lstStyle/>
          <a:p>
            <a:r>
              <a:rPr lang="en-US" sz="2400" dirty="0"/>
              <a:t>Employers Can But Beware of Limitations and Exceptions</a:t>
            </a:r>
          </a:p>
          <a:p>
            <a:pPr lvl="1"/>
            <a:r>
              <a:rPr lang="en-US" sz="2400" dirty="0"/>
              <a:t>Disability</a:t>
            </a:r>
          </a:p>
          <a:p>
            <a:pPr lvl="1"/>
            <a:r>
              <a:rPr lang="en-US" sz="2400" dirty="0"/>
              <a:t>Pregnancy</a:t>
            </a:r>
          </a:p>
          <a:p>
            <a:pPr lvl="1"/>
            <a:r>
              <a:rPr lang="en-US" sz="2400" dirty="0"/>
              <a:t>Religion</a:t>
            </a:r>
          </a:p>
          <a:p>
            <a:pPr lvl="1"/>
            <a:r>
              <a:rPr lang="en-US" sz="2400" dirty="0"/>
              <a:t>Accommodation Requirements</a:t>
            </a:r>
          </a:p>
          <a:p>
            <a:pPr lvl="1"/>
            <a:r>
              <a:rPr lang="en-US" sz="2400" dirty="0"/>
              <a:t>National Labor Relations Act: if some evidence vaccines are not safe (MAYBE)</a:t>
            </a:r>
          </a:p>
          <a:p>
            <a:pPr lvl="1"/>
            <a:r>
              <a:rPr lang="en-US" sz="2400" dirty="0"/>
              <a:t>Public employees may have greater rights to refuse and keep their jobs</a:t>
            </a:r>
          </a:p>
          <a:p>
            <a:pPr lvl="1"/>
            <a:r>
              <a:rPr lang="en-US" sz="2400" dirty="0"/>
              <a:t>Union employees; may be negotiable</a:t>
            </a:r>
          </a:p>
          <a:p>
            <a:endParaRPr lang="en-US" dirty="0"/>
          </a:p>
        </p:txBody>
      </p:sp>
    </p:spTree>
    <p:extLst>
      <p:ext uri="{BB962C8B-B14F-4D97-AF65-F5344CB8AC3E}">
        <p14:creationId xmlns:p14="http://schemas.microsoft.com/office/powerpoint/2010/main" val="110151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777" y="493514"/>
            <a:ext cx="8053623" cy="994172"/>
          </a:xfrm>
        </p:spPr>
        <p:txBody>
          <a:bodyPr>
            <a:normAutofit fontScale="90000"/>
          </a:bodyPr>
          <a:lstStyle/>
          <a:p>
            <a:r>
              <a:rPr lang="en-US" b="1" dirty="0"/>
              <a:t>Mandating Vaccines in the Workplace:</a:t>
            </a:r>
            <a:br>
              <a:rPr lang="en-US" b="1" dirty="0"/>
            </a:br>
            <a:r>
              <a:rPr lang="en-US" b="1" dirty="0"/>
              <a:t>Case Law Update</a:t>
            </a:r>
          </a:p>
        </p:txBody>
      </p:sp>
      <p:sp>
        <p:nvSpPr>
          <p:cNvPr id="3" name="Content Placeholder 2"/>
          <p:cNvSpPr>
            <a:spLocks noGrp="1"/>
          </p:cNvSpPr>
          <p:nvPr>
            <p:ph idx="1"/>
          </p:nvPr>
        </p:nvSpPr>
        <p:spPr/>
        <p:txBody>
          <a:bodyPr/>
          <a:lstStyle/>
          <a:p>
            <a:r>
              <a:rPr lang="en-US" sz="2800" dirty="0"/>
              <a:t>Employees all over the country have challenged vaccine mandate in court</a:t>
            </a:r>
          </a:p>
          <a:p>
            <a:r>
              <a:rPr lang="en-US" sz="2800" dirty="0"/>
              <a:t>Arguments as to privacy and “freedom” have gone nowhere</a:t>
            </a:r>
          </a:p>
          <a:p>
            <a:r>
              <a:rPr lang="en-US" sz="2800" dirty="0"/>
              <a:t>Best Argument (although losing one, so far): current vaccines are FDA approved via emergency use authorization, not full authorization</a:t>
            </a:r>
          </a:p>
          <a:p>
            <a:pPr lvl="1"/>
            <a:r>
              <a:rPr lang="en-US" sz="2000" dirty="0"/>
              <a:t>BUT court decisions have unanimously rejected this argument, to date</a:t>
            </a:r>
          </a:p>
          <a:p>
            <a:pPr lvl="1"/>
            <a:r>
              <a:rPr lang="en-US" sz="2000" dirty="0"/>
              <a:t>Based on longstanding cases allowing governments to protect public health</a:t>
            </a:r>
          </a:p>
        </p:txBody>
      </p:sp>
    </p:spTree>
    <p:extLst>
      <p:ext uri="{BB962C8B-B14F-4D97-AF65-F5344CB8AC3E}">
        <p14:creationId xmlns:p14="http://schemas.microsoft.com/office/powerpoint/2010/main" val="3645581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8053623" cy="994172"/>
          </a:xfrm>
        </p:spPr>
        <p:txBody>
          <a:bodyPr>
            <a:normAutofit fontScale="90000"/>
          </a:bodyPr>
          <a:lstStyle/>
          <a:p>
            <a:r>
              <a:rPr lang="en-US" b="1" dirty="0"/>
              <a:t>Mandating Vaccines in the Workplace:</a:t>
            </a:r>
            <a:br>
              <a:rPr lang="en-US" b="1" dirty="0"/>
            </a:br>
            <a:r>
              <a:rPr lang="en-US" b="1" dirty="0"/>
              <a:t>Case Law Update</a:t>
            </a:r>
          </a:p>
        </p:txBody>
      </p:sp>
      <p:sp>
        <p:nvSpPr>
          <p:cNvPr id="3" name="Content Placeholder 2"/>
          <p:cNvSpPr>
            <a:spLocks noGrp="1"/>
          </p:cNvSpPr>
          <p:nvPr>
            <p:ph idx="1"/>
          </p:nvPr>
        </p:nvSpPr>
        <p:spPr/>
        <p:txBody>
          <a:bodyPr>
            <a:normAutofit fontScale="62500" lnSpcReduction="20000"/>
          </a:bodyPr>
          <a:lstStyle/>
          <a:p>
            <a:r>
              <a:rPr lang="en-US" dirty="0"/>
              <a:t>Court decisions have rejected these challenges on emergent basis</a:t>
            </a:r>
          </a:p>
          <a:p>
            <a:r>
              <a:rPr lang="en-US" dirty="0"/>
              <a:t>8/12/21: U.S. Supreme Court (Justice Barrett) declined to accept emergency appeal of Indiana Univ. vaccine mandate</a:t>
            </a:r>
          </a:p>
          <a:p>
            <a:pPr lvl="1"/>
            <a:r>
              <a:rPr lang="en-US" dirty="0"/>
              <a:t>Lower court cited 1905 U.S. Supreme Court decision on smallpox vaccines</a:t>
            </a:r>
          </a:p>
          <a:p>
            <a:pPr lvl="1"/>
            <a:r>
              <a:rPr lang="en-US" dirty="0"/>
              <a:t>NOTE: Indiana Univ. requirement allows alternative of masks &amp; testing</a:t>
            </a:r>
          </a:p>
          <a:p>
            <a:r>
              <a:rPr lang="en-US" dirty="0"/>
              <a:t>6/12/21: 5</a:t>
            </a:r>
            <a:r>
              <a:rPr lang="en-US" baseline="30000" dirty="0"/>
              <a:t>th</a:t>
            </a:r>
            <a:r>
              <a:rPr lang="en-US" dirty="0"/>
              <a:t> Cir. (TX federal appeals court) rejected challenge of Houston Methodist Hospital medical workers of vaccine mandate</a:t>
            </a:r>
          </a:p>
          <a:p>
            <a:pPr lvl="1"/>
            <a:r>
              <a:rPr lang="en-US" dirty="0"/>
              <a:t>Court found vaccine was favored by public policy so court not be basis for lawsuit</a:t>
            </a:r>
          </a:p>
          <a:p>
            <a:r>
              <a:rPr lang="en-US" dirty="0"/>
              <a:t>8/8/21: Florid federal court upheld Norwegian Cruise Lines vaccine passport for all passengers (rejecting Florida’s vaccine passport ban)</a:t>
            </a:r>
          </a:p>
        </p:txBody>
      </p:sp>
    </p:spTree>
    <p:extLst>
      <p:ext uri="{BB962C8B-B14F-4D97-AF65-F5344CB8AC3E}">
        <p14:creationId xmlns:p14="http://schemas.microsoft.com/office/powerpoint/2010/main" val="3142463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Vaccine Incentives</a:t>
            </a:r>
          </a:p>
        </p:txBody>
      </p:sp>
      <p:sp>
        <p:nvSpPr>
          <p:cNvPr id="3" name="Content Placeholder 2"/>
          <p:cNvSpPr>
            <a:spLocks noGrp="1"/>
          </p:cNvSpPr>
          <p:nvPr>
            <p:ph idx="1"/>
          </p:nvPr>
        </p:nvSpPr>
        <p:spPr/>
        <p:txBody>
          <a:bodyPr>
            <a:normAutofit/>
          </a:bodyPr>
          <a:lstStyle/>
          <a:p>
            <a:r>
              <a:rPr lang="en-US" sz="2400" dirty="0" err="1"/>
              <a:t>EEOC</a:t>
            </a:r>
            <a:r>
              <a:rPr lang="en-US" sz="2400" dirty="0"/>
              <a:t> also issued updated guidance in May 2021 on vaccine incentives</a:t>
            </a:r>
          </a:p>
          <a:p>
            <a:r>
              <a:rPr lang="en-US" sz="2400" dirty="0"/>
              <a:t>Incentives may be offered as long as they are “not so substantial as to be coercive.”  </a:t>
            </a:r>
          </a:p>
          <a:p>
            <a:r>
              <a:rPr lang="en-US" sz="2400" dirty="0" err="1"/>
              <a:t>EEOC</a:t>
            </a:r>
            <a:r>
              <a:rPr lang="en-US" sz="2400" dirty="0"/>
              <a:t> gave no further specifics as to what level of incentive is “coercive.”  </a:t>
            </a:r>
          </a:p>
          <a:p>
            <a:r>
              <a:rPr lang="en-US" sz="2400" dirty="0" err="1"/>
              <a:t>EEOC</a:t>
            </a:r>
            <a:r>
              <a:rPr lang="en-US" sz="2400" dirty="0"/>
              <a:t> only stated that “a very large incentive” would be improper because it would pressure employees into disclosing if they are vaccinated</a:t>
            </a:r>
          </a:p>
          <a:p>
            <a:endParaRPr lang="en-US" dirty="0"/>
          </a:p>
        </p:txBody>
      </p:sp>
    </p:spTree>
    <p:extLst>
      <p:ext uri="{BB962C8B-B14F-4D97-AF65-F5344CB8AC3E}">
        <p14:creationId xmlns:p14="http://schemas.microsoft.com/office/powerpoint/2010/main" val="19477803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Vaccine Incentives</a:t>
            </a:r>
          </a:p>
        </p:txBody>
      </p:sp>
      <p:sp>
        <p:nvSpPr>
          <p:cNvPr id="3" name="Content Placeholder 2"/>
          <p:cNvSpPr>
            <a:spLocks noGrp="1"/>
          </p:cNvSpPr>
          <p:nvPr>
            <p:ph idx="1"/>
          </p:nvPr>
        </p:nvSpPr>
        <p:spPr/>
        <p:txBody>
          <a:bodyPr>
            <a:normAutofit/>
          </a:bodyPr>
          <a:lstStyle/>
          <a:p>
            <a:r>
              <a:rPr lang="en-US" sz="2400" dirty="0"/>
              <a:t>Significant that </a:t>
            </a:r>
            <a:r>
              <a:rPr lang="en-US" sz="2400" dirty="0" err="1"/>
              <a:t>EEOC</a:t>
            </a:r>
            <a:r>
              <a:rPr lang="en-US" sz="2400" dirty="0"/>
              <a:t> referred to “very large incentives”</a:t>
            </a:r>
          </a:p>
          <a:p>
            <a:r>
              <a:rPr lang="en-US" sz="2400" dirty="0" err="1"/>
              <a:t>EEOC’s</a:t>
            </a:r>
            <a:r>
              <a:rPr lang="en-US" sz="2400" dirty="0"/>
              <a:t> prior proposed rule (issued in January 2021 but later withdrawn) stated that incentives were not lawful unless they were “de </a:t>
            </a:r>
            <a:r>
              <a:rPr lang="en-US" sz="2400" dirty="0" err="1"/>
              <a:t>minimis</a:t>
            </a:r>
            <a:r>
              <a:rPr lang="en-US" sz="2400" dirty="0"/>
              <a:t>.”  </a:t>
            </a:r>
          </a:p>
          <a:p>
            <a:r>
              <a:rPr lang="en-US" sz="2400" dirty="0"/>
              <a:t>Read between lines?  Seems </a:t>
            </a:r>
            <a:r>
              <a:rPr lang="en-US" sz="2400" dirty="0" err="1"/>
              <a:t>EEOC</a:t>
            </a:r>
            <a:r>
              <a:rPr lang="en-US" sz="2400" dirty="0"/>
              <a:t> is giving green light to greater incentives than previously thought (as “de </a:t>
            </a:r>
            <a:r>
              <a:rPr lang="en-US" sz="2400" dirty="0" err="1"/>
              <a:t>minimis</a:t>
            </a:r>
            <a:r>
              <a:rPr lang="en-US" sz="2400" dirty="0"/>
              <a:t>” is not contained in the newest guidance)</a:t>
            </a:r>
          </a:p>
        </p:txBody>
      </p:sp>
    </p:spTree>
    <p:extLst>
      <p:ext uri="{BB962C8B-B14F-4D97-AF65-F5344CB8AC3E}">
        <p14:creationId xmlns:p14="http://schemas.microsoft.com/office/powerpoint/2010/main" val="1716609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Vaccine Incentives</a:t>
            </a:r>
          </a:p>
        </p:txBody>
      </p:sp>
      <p:sp>
        <p:nvSpPr>
          <p:cNvPr id="3" name="Content Placeholder 2"/>
          <p:cNvSpPr>
            <a:spLocks noGrp="1"/>
          </p:cNvSpPr>
          <p:nvPr>
            <p:ph idx="1"/>
          </p:nvPr>
        </p:nvSpPr>
        <p:spPr/>
        <p:txBody>
          <a:bodyPr>
            <a:normAutofit fontScale="70000" lnSpcReduction="20000"/>
          </a:bodyPr>
          <a:lstStyle/>
          <a:p>
            <a:r>
              <a:rPr lang="en-US" dirty="0" err="1"/>
              <a:t>EEOC</a:t>
            </a:r>
            <a:r>
              <a:rPr lang="en-US" dirty="0"/>
              <a:t> guidance did not address wellness rules, and possible IRS or tax issues with excessive incentives (as part of a wellness program)</a:t>
            </a:r>
          </a:p>
          <a:p>
            <a:r>
              <a:rPr lang="en-US" dirty="0"/>
              <a:t>Employers can offer incentives, but anything excessive could be problematic under wellness rules (even if Ok with </a:t>
            </a:r>
            <a:r>
              <a:rPr lang="en-US" dirty="0" err="1"/>
              <a:t>EEOC</a:t>
            </a:r>
            <a:r>
              <a:rPr lang="en-US" dirty="0"/>
              <a:t>)</a:t>
            </a:r>
          </a:p>
          <a:p>
            <a:r>
              <a:rPr lang="en-US" dirty="0"/>
              <a:t>As with all incentives, employers must provide employees who cannot take the vaccine to receive a reasonable alternative.</a:t>
            </a:r>
          </a:p>
          <a:p>
            <a:r>
              <a:rPr lang="en-US" dirty="0"/>
              <a:t>For example, employees with disability-related or religious restrictions may be entitled to accommodations allowing them to receive the incentive, or an alternative incentive, even without receiving the vaccination</a:t>
            </a:r>
          </a:p>
        </p:txBody>
      </p:sp>
    </p:spTree>
    <p:extLst>
      <p:ext uri="{BB962C8B-B14F-4D97-AF65-F5344CB8AC3E}">
        <p14:creationId xmlns:p14="http://schemas.microsoft.com/office/powerpoint/2010/main" val="12070583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Screening Issues</a:t>
            </a:r>
          </a:p>
        </p:txBody>
      </p:sp>
      <p:sp>
        <p:nvSpPr>
          <p:cNvPr id="3" name="Content Placeholder 2"/>
          <p:cNvSpPr>
            <a:spLocks noGrp="1"/>
          </p:cNvSpPr>
          <p:nvPr>
            <p:ph idx="1"/>
          </p:nvPr>
        </p:nvSpPr>
        <p:spPr/>
        <p:txBody>
          <a:bodyPr>
            <a:normAutofit/>
          </a:bodyPr>
          <a:lstStyle/>
          <a:p>
            <a:r>
              <a:rPr lang="en-US" sz="2400" dirty="0"/>
              <a:t>ADA prohibits disability related </a:t>
            </a:r>
            <a:r>
              <a:rPr lang="en-US" sz="2400" u="sng" dirty="0"/>
              <a:t>questions</a:t>
            </a:r>
          </a:p>
          <a:p>
            <a:pPr marL="0" indent="0">
              <a:buNone/>
            </a:pPr>
            <a:endParaRPr lang="en-US" sz="2400" dirty="0"/>
          </a:p>
          <a:p>
            <a:r>
              <a:rPr lang="en-US" sz="2400" dirty="0"/>
              <a:t>Pre-screening vaccine questions CAN trigger this ADA prohibition</a:t>
            </a:r>
          </a:p>
          <a:p>
            <a:pPr marL="0" indent="0">
              <a:buNone/>
            </a:pPr>
            <a:endParaRPr lang="en-US" sz="2400" dirty="0"/>
          </a:p>
          <a:p>
            <a:r>
              <a:rPr lang="en-US" sz="2400" dirty="0"/>
              <a:t>Employer must then show that questions  are “job-related and consistent with business necessity”</a:t>
            </a:r>
          </a:p>
        </p:txBody>
      </p:sp>
    </p:spTree>
    <p:extLst>
      <p:ext uri="{BB962C8B-B14F-4D97-AF65-F5344CB8AC3E}">
        <p14:creationId xmlns:p14="http://schemas.microsoft.com/office/powerpoint/2010/main" val="197459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Religious Accommodation and Undue Hardship</a:t>
            </a:r>
          </a:p>
        </p:txBody>
      </p:sp>
      <p:sp>
        <p:nvSpPr>
          <p:cNvPr id="3" name="Content Placeholder 2"/>
          <p:cNvSpPr>
            <a:spLocks noGrp="1"/>
          </p:cNvSpPr>
          <p:nvPr>
            <p:ph idx="1"/>
          </p:nvPr>
        </p:nvSpPr>
        <p:spPr/>
        <p:txBody>
          <a:bodyPr>
            <a:normAutofit/>
          </a:bodyPr>
          <a:lstStyle/>
          <a:p>
            <a:r>
              <a:rPr lang="en-US" sz="2400" dirty="0"/>
              <a:t>Undue Hardship in religious accommodation context is a lower standard than under ADA</a:t>
            </a:r>
          </a:p>
          <a:p>
            <a:pPr marL="0" indent="0">
              <a:buNone/>
            </a:pPr>
            <a:endParaRPr lang="en-US" sz="2400" dirty="0"/>
          </a:p>
          <a:p>
            <a:r>
              <a:rPr lang="en-US" sz="2400" dirty="0"/>
              <a:t>May be able to show if accommodation compromises workplace safety, infringes on the rights of other employees, or requires to do more hazardous or burdensome work</a:t>
            </a:r>
          </a:p>
        </p:txBody>
      </p:sp>
    </p:spTree>
    <p:extLst>
      <p:ext uri="{BB962C8B-B14F-4D97-AF65-F5344CB8AC3E}">
        <p14:creationId xmlns:p14="http://schemas.microsoft.com/office/powerpoint/2010/main" val="15617471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OSHA Position</a:t>
            </a:r>
          </a:p>
        </p:txBody>
      </p:sp>
      <p:sp>
        <p:nvSpPr>
          <p:cNvPr id="3" name="Content Placeholder 2"/>
          <p:cNvSpPr>
            <a:spLocks noGrp="1"/>
          </p:cNvSpPr>
          <p:nvPr>
            <p:ph idx="1"/>
          </p:nvPr>
        </p:nvSpPr>
        <p:spPr/>
        <p:txBody>
          <a:bodyPr>
            <a:normAutofit fontScale="85000" lnSpcReduction="20000"/>
          </a:bodyPr>
          <a:lstStyle/>
          <a:p>
            <a:r>
              <a:rPr lang="en-US" dirty="0"/>
              <a:t>The Occupational Safety and Health Administration or OSHA has guidance that employers can mandate the flu vaccine </a:t>
            </a:r>
            <a:r>
              <a:rPr lang="en-US" u="sng" dirty="0"/>
              <a:t>BUT provides that employees “need to be properly informed of the benefits of vaccinations</a:t>
            </a:r>
            <a:r>
              <a:rPr lang="en-US" dirty="0"/>
              <a:t>”</a:t>
            </a:r>
          </a:p>
          <a:p>
            <a:endParaRPr lang="en-US" dirty="0"/>
          </a:p>
          <a:p>
            <a:r>
              <a:rPr lang="en-US" dirty="0" err="1"/>
              <a:t>COVID</a:t>
            </a:r>
            <a:r>
              <a:rPr lang="en-US" dirty="0"/>
              <a:t> is also an OSHA recordable illness if known to have bene contracted at work</a:t>
            </a:r>
          </a:p>
          <a:p>
            <a:endParaRPr lang="en-US" dirty="0"/>
          </a:p>
          <a:p>
            <a:r>
              <a:rPr lang="en-US" dirty="0"/>
              <a:t>Adverse reaction to </a:t>
            </a:r>
            <a:r>
              <a:rPr lang="en-US" dirty="0" err="1"/>
              <a:t>COVID</a:t>
            </a:r>
            <a:r>
              <a:rPr lang="en-US" dirty="0"/>
              <a:t> vaccine is ALSO recordable IF vaccine is mandated</a:t>
            </a:r>
          </a:p>
        </p:txBody>
      </p:sp>
    </p:spTree>
    <p:extLst>
      <p:ext uri="{BB962C8B-B14F-4D97-AF65-F5344CB8AC3E}">
        <p14:creationId xmlns:p14="http://schemas.microsoft.com/office/powerpoint/2010/main" val="21843442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Accommodations &amp; COVID-19</a:t>
            </a:r>
          </a:p>
        </p:txBody>
      </p:sp>
      <p:sp>
        <p:nvSpPr>
          <p:cNvPr id="3" name="Content Placeholder 2"/>
          <p:cNvSpPr>
            <a:spLocks noGrp="1"/>
          </p:cNvSpPr>
          <p:nvPr>
            <p:ph idx="1"/>
          </p:nvPr>
        </p:nvSpPr>
        <p:spPr>
          <a:xfrm>
            <a:off x="469995" y="2378122"/>
            <a:ext cx="6858000" cy="3115955"/>
          </a:xfrm>
        </p:spPr>
        <p:txBody>
          <a:bodyPr>
            <a:normAutofit lnSpcReduction="10000"/>
          </a:bodyPr>
          <a:lstStyle/>
          <a:p>
            <a:r>
              <a:rPr lang="en-US" sz="2400" dirty="0"/>
              <a:t>Must continue to provide reasonable accommodations, even during a pandemic</a:t>
            </a:r>
          </a:p>
          <a:p>
            <a:r>
              <a:rPr lang="en-US" sz="2400" dirty="0"/>
              <a:t>Same accommodations at a telework site</a:t>
            </a:r>
          </a:p>
          <a:p>
            <a:r>
              <a:rPr lang="en-US" sz="2400" dirty="0"/>
              <a:t>Example: Employee had a screen reader and needs one at home</a:t>
            </a:r>
          </a:p>
          <a:p>
            <a:r>
              <a:rPr lang="en-US" sz="2400" dirty="0"/>
              <a:t>EEOC recognizes may be delays because of pandemic so advises to use “interim solutions” as practical</a:t>
            </a:r>
          </a:p>
          <a:p>
            <a:endParaRPr lang="en-US" sz="2400" dirty="0"/>
          </a:p>
          <a:p>
            <a:endParaRPr lang="en-US" sz="1575" dirty="0"/>
          </a:p>
          <a:p>
            <a:pPr marL="257175" lvl="1" indent="0">
              <a:buNone/>
            </a:pPr>
            <a:endParaRPr lang="en-US" dirty="0"/>
          </a:p>
          <a:p>
            <a:pPr lvl="1"/>
            <a:endParaRPr lang="en-US" sz="1463" dirty="0"/>
          </a:p>
        </p:txBody>
      </p:sp>
    </p:spTree>
    <p:extLst>
      <p:ext uri="{BB962C8B-B14F-4D97-AF65-F5344CB8AC3E}">
        <p14:creationId xmlns:p14="http://schemas.microsoft.com/office/powerpoint/2010/main" val="4236230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A6F59-8A2D-406D-87E4-D08C64E77F52}"/>
              </a:ext>
            </a:extLst>
          </p:cNvPr>
          <p:cNvSpPr>
            <a:spLocks noGrp="1"/>
          </p:cNvSpPr>
          <p:nvPr>
            <p:ph type="title"/>
          </p:nvPr>
        </p:nvSpPr>
        <p:spPr/>
        <p:txBody>
          <a:bodyPr/>
          <a:lstStyle/>
          <a:p>
            <a:r>
              <a:rPr lang="en-US" dirty="0"/>
              <a:t>“Soft” Vaccine Mandate</a:t>
            </a:r>
          </a:p>
        </p:txBody>
      </p:sp>
      <p:sp>
        <p:nvSpPr>
          <p:cNvPr id="3" name="Content Placeholder 2">
            <a:extLst>
              <a:ext uri="{FF2B5EF4-FFF2-40B4-BE49-F238E27FC236}">
                <a16:creationId xmlns:a16="http://schemas.microsoft.com/office/drawing/2014/main" id="{FFCF123F-E6B5-4ED6-9423-2E50E0E16275}"/>
              </a:ext>
            </a:extLst>
          </p:cNvPr>
          <p:cNvSpPr>
            <a:spLocks noGrp="1"/>
          </p:cNvSpPr>
          <p:nvPr>
            <p:ph idx="1"/>
          </p:nvPr>
        </p:nvSpPr>
        <p:spPr/>
        <p:txBody>
          <a:bodyPr/>
          <a:lstStyle/>
          <a:p>
            <a:r>
              <a:rPr lang="en-US" dirty="0"/>
              <a:t>Private Employers +100 Employees</a:t>
            </a:r>
          </a:p>
          <a:p>
            <a:r>
              <a:rPr lang="en-US" dirty="0"/>
              <a:t>Require Vaccine </a:t>
            </a:r>
          </a:p>
          <a:p>
            <a:pPr lvl="1"/>
            <a:r>
              <a:rPr lang="en-US" dirty="0"/>
              <a:t>OR</a:t>
            </a:r>
          </a:p>
          <a:p>
            <a:r>
              <a:rPr lang="en-US" dirty="0"/>
              <a:t>Require Weekly Testing</a:t>
            </a:r>
          </a:p>
          <a:p>
            <a:r>
              <a:rPr lang="en-US" dirty="0"/>
              <a:t>Provide PTO for:</a:t>
            </a:r>
          </a:p>
          <a:p>
            <a:pPr lvl="1"/>
            <a:r>
              <a:rPr lang="en-US" dirty="0"/>
              <a:t>Getting the vaccine</a:t>
            </a:r>
          </a:p>
          <a:p>
            <a:pPr lvl="1"/>
            <a:r>
              <a:rPr lang="en-US" dirty="0"/>
              <a:t>Recovering from the vaccine</a:t>
            </a:r>
          </a:p>
        </p:txBody>
      </p:sp>
    </p:spTree>
    <p:extLst>
      <p:ext uri="{BB962C8B-B14F-4D97-AF65-F5344CB8AC3E}">
        <p14:creationId xmlns:p14="http://schemas.microsoft.com/office/powerpoint/2010/main" val="6637616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457200"/>
            <a:ext cx="5083238" cy="771525"/>
          </a:xfrm>
        </p:spPr>
        <p:txBody>
          <a:bodyPr>
            <a:normAutofit fontScale="90000"/>
          </a:bodyPr>
          <a:lstStyle/>
          <a:p>
            <a:r>
              <a:rPr lang="en-US" b="1" dirty="0"/>
              <a:t>Medical Inquiries &amp; COVID 19 </a:t>
            </a:r>
          </a:p>
        </p:txBody>
      </p:sp>
      <p:sp>
        <p:nvSpPr>
          <p:cNvPr id="3" name="Content Placeholder 2"/>
          <p:cNvSpPr>
            <a:spLocks noGrp="1"/>
          </p:cNvSpPr>
          <p:nvPr>
            <p:ph idx="1"/>
          </p:nvPr>
        </p:nvSpPr>
        <p:spPr>
          <a:xfrm>
            <a:off x="715654" y="2135022"/>
            <a:ext cx="7186400" cy="3185046"/>
          </a:xfrm>
        </p:spPr>
        <p:txBody>
          <a:bodyPr>
            <a:normAutofit/>
          </a:bodyPr>
          <a:lstStyle/>
          <a:p>
            <a:pPr marL="257175" lvl="1" indent="0">
              <a:buNone/>
            </a:pPr>
            <a:endParaRPr lang="en-US" sz="1350" dirty="0"/>
          </a:p>
          <a:p>
            <a:r>
              <a:rPr lang="en-US" sz="2400" dirty="0"/>
              <a:t>ADA limits disability related questions and medical exams</a:t>
            </a:r>
          </a:p>
          <a:p>
            <a:r>
              <a:rPr lang="en-US" sz="2400" dirty="0"/>
              <a:t>Direct Threat Defense: </a:t>
            </a:r>
          </a:p>
          <a:p>
            <a:pPr lvl="1"/>
            <a:r>
              <a:rPr lang="en-US" sz="2400" dirty="0"/>
              <a:t>Substantial risk of significant harm to the health and safety of others in workplace AND</a:t>
            </a:r>
          </a:p>
          <a:p>
            <a:pPr lvl="1"/>
            <a:r>
              <a:rPr lang="en-US" sz="2400" dirty="0"/>
              <a:t>Cannot be eliminated through a reasonable accommodation</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1531963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Medical Exams and Privacy Issues</a:t>
            </a:r>
          </a:p>
        </p:txBody>
      </p:sp>
      <p:sp>
        <p:nvSpPr>
          <p:cNvPr id="3" name="Content Placeholder 2"/>
          <p:cNvSpPr>
            <a:spLocks noGrp="1"/>
          </p:cNvSpPr>
          <p:nvPr>
            <p:ph idx="1"/>
          </p:nvPr>
        </p:nvSpPr>
        <p:spPr>
          <a:xfrm>
            <a:off x="628650" y="2228850"/>
            <a:ext cx="6991350" cy="3377821"/>
          </a:xfrm>
        </p:spPr>
        <p:txBody>
          <a:bodyPr>
            <a:normAutofit fontScale="70000" lnSpcReduction="20000"/>
          </a:bodyPr>
          <a:lstStyle/>
          <a:p>
            <a:r>
              <a:rPr lang="en-US" dirty="0"/>
              <a:t>Normally, ability to ask medical questions of employees or require medical tests is VERY limited, unless “direct threat” to themselves/others</a:t>
            </a:r>
          </a:p>
          <a:p>
            <a:r>
              <a:rPr lang="en-US" dirty="0"/>
              <a:t>Common “direct threat” examples:</a:t>
            </a:r>
          </a:p>
          <a:p>
            <a:pPr lvl="1"/>
            <a:r>
              <a:rPr lang="en-US" sz="2100" dirty="0"/>
              <a:t>Test forklift driver who appears impaired</a:t>
            </a:r>
          </a:p>
          <a:p>
            <a:pPr lvl="1"/>
            <a:r>
              <a:rPr lang="en-US" sz="2100" dirty="0"/>
              <a:t>Send incapacitated e’ee home</a:t>
            </a:r>
          </a:p>
          <a:p>
            <a:r>
              <a:rPr lang="en-US" dirty="0"/>
              <a:t>BUT -- EEOC has advised that COVID-19 symptoms or suspicion constitutes a direct threat</a:t>
            </a:r>
          </a:p>
          <a:p>
            <a:pPr lvl="1"/>
            <a:r>
              <a:rPr lang="en-US" sz="2100" dirty="0"/>
              <a:t>Based on same EEOC guidance used during H1N1 outbreak</a:t>
            </a:r>
          </a:p>
        </p:txBody>
      </p:sp>
    </p:spTree>
    <p:extLst>
      <p:ext uri="{BB962C8B-B14F-4D97-AF65-F5344CB8AC3E}">
        <p14:creationId xmlns:p14="http://schemas.microsoft.com/office/powerpoint/2010/main" val="11960142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Medical Exams and Privacy Issues</a:t>
            </a:r>
          </a:p>
        </p:txBody>
      </p:sp>
      <p:sp>
        <p:nvSpPr>
          <p:cNvPr id="3" name="Content Placeholder 2"/>
          <p:cNvSpPr>
            <a:spLocks noGrp="1"/>
          </p:cNvSpPr>
          <p:nvPr>
            <p:ph idx="1"/>
          </p:nvPr>
        </p:nvSpPr>
        <p:spPr/>
        <p:txBody>
          <a:bodyPr>
            <a:normAutofit/>
          </a:bodyPr>
          <a:lstStyle/>
          <a:p>
            <a:r>
              <a:rPr lang="en-US" sz="2400" dirty="0"/>
              <a:t>During pandemic, employers may ask e’ees if experiencing COVID-19 symptoms</a:t>
            </a:r>
          </a:p>
          <a:p>
            <a:r>
              <a:rPr lang="en-US" sz="2400" dirty="0"/>
              <a:t>Primary/”Original” Symptoms:</a:t>
            </a:r>
          </a:p>
          <a:p>
            <a:pPr lvl="1"/>
            <a:r>
              <a:rPr lang="en-US" sz="2400" dirty="0"/>
              <a:t>Dry cough</a:t>
            </a:r>
          </a:p>
          <a:p>
            <a:pPr lvl="1"/>
            <a:r>
              <a:rPr lang="en-US" sz="2400" dirty="0"/>
              <a:t>Shortness of breath</a:t>
            </a:r>
          </a:p>
          <a:p>
            <a:pPr lvl="1"/>
            <a:r>
              <a:rPr lang="en-US" sz="2400" dirty="0"/>
              <a:t>Fever above 100.4</a:t>
            </a:r>
          </a:p>
          <a:p>
            <a:pPr lvl="1"/>
            <a:r>
              <a:rPr lang="en-US" sz="2400" dirty="0"/>
              <a:t>Acute respiratory disorder</a:t>
            </a:r>
          </a:p>
        </p:txBody>
      </p:sp>
    </p:spTree>
    <p:extLst>
      <p:ext uri="{BB962C8B-B14F-4D97-AF65-F5344CB8AC3E}">
        <p14:creationId xmlns:p14="http://schemas.microsoft.com/office/powerpoint/2010/main" val="2370016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Medical Exams and Privacy Issues</a:t>
            </a:r>
          </a:p>
        </p:txBody>
      </p:sp>
      <p:sp>
        <p:nvSpPr>
          <p:cNvPr id="3" name="Content Placeholder 2"/>
          <p:cNvSpPr>
            <a:spLocks noGrp="1"/>
          </p:cNvSpPr>
          <p:nvPr>
            <p:ph idx="1"/>
          </p:nvPr>
        </p:nvSpPr>
        <p:spPr/>
        <p:txBody>
          <a:bodyPr/>
          <a:lstStyle/>
          <a:p>
            <a:r>
              <a:rPr lang="en-US" dirty="0"/>
              <a:t>Guidance constantly changing</a:t>
            </a:r>
          </a:p>
          <a:p>
            <a:r>
              <a:rPr lang="en-US" dirty="0"/>
              <a:t>CDC Symptoms of COVID:</a:t>
            </a:r>
          </a:p>
          <a:p>
            <a:pPr lvl="1"/>
            <a:r>
              <a:rPr lang="en-US" dirty="0"/>
              <a:t>Chills</a:t>
            </a:r>
          </a:p>
          <a:p>
            <a:pPr lvl="1"/>
            <a:r>
              <a:rPr lang="en-US" dirty="0"/>
              <a:t>Repeated shaking with chills</a:t>
            </a:r>
          </a:p>
          <a:p>
            <a:pPr lvl="1"/>
            <a:r>
              <a:rPr lang="en-US" dirty="0"/>
              <a:t>Muscle pain</a:t>
            </a:r>
          </a:p>
          <a:p>
            <a:pPr lvl="1"/>
            <a:r>
              <a:rPr lang="en-US" dirty="0"/>
              <a:t>Headache</a:t>
            </a:r>
          </a:p>
          <a:p>
            <a:pPr lvl="1"/>
            <a:r>
              <a:rPr lang="en-US" dirty="0"/>
              <a:t>Sore Throat</a:t>
            </a:r>
          </a:p>
          <a:p>
            <a:pPr lvl="1"/>
            <a:r>
              <a:rPr lang="en-US" dirty="0"/>
              <a:t>New loss of taste or smell</a:t>
            </a:r>
          </a:p>
          <a:p>
            <a:r>
              <a:rPr lang="en-US" dirty="0"/>
              <a:t>Question: any/all of these?</a:t>
            </a:r>
          </a:p>
        </p:txBody>
      </p:sp>
    </p:spTree>
    <p:extLst>
      <p:ext uri="{BB962C8B-B14F-4D97-AF65-F5344CB8AC3E}">
        <p14:creationId xmlns:p14="http://schemas.microsoft.com/office/powerpoint/2010/main" val="22547352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Medical Exams and Privacy Issu</a:t>
            </a:r>
            <a:r>
              <a:rPr lang="en-US" dirty="0"/>
              <a:t>es</a:t>
            </a:r>
          </a:p>
        </p:txBody>
      </p:sp>
      <p:sp>
        <p:nvSpPr>
          <p:cNvPr id="3" name="Content Placeholder 2"/>
          <p:cNvSpPr>
            <a:spLocks noGrp="1"/>
          </p:cNvSpPr>
          <p:nvPr>
            <p:ph idx="1"/>
          </p:nvPr>
        </p:nvSpPr>
        <p:spPr/>
        <p:txBody>
          <a:bodyPr>
            <a:normAutofit/>
          </a:bodyPr>
          <a:lstStyle/>
          <a:p>
            <a:r>
              <a:rPr lang="en-US" sz="2400" dirty="0"/>
              <a:t>Emergency Warning Signs of COVID-19: Seek medical attention immediately</a:t>
            </a:r>
          </a:p>
          <a:p>
            <a:pPr lvl="1"/>
            <a:r>
              <a:rPr lang="en-US" sz="2400" dirty="0"/>
              <a:t>Trouble breathing (but not difficulty?)</a:t>
            </a:r>
          </a:p>
          <a:p>
            <a:pPr lvl="1"/>
            <a:r>
              <a:rPr lang="en-US" sz="2400" dirty="0"/>
              <a:t>Persistent pain or pressure in chest</a:t>
            </a:r>
          </a:p>
          <a:p>
            <a:pPr lvl="1"/>
            <a:r>
              <a:rPr lang="en-US" sz="2400" dirty="0"/>
              <a:t>New confusion or inability to arouse</a:t>
            </a:r>
          </a:p>
          <a:p>
            <a:pPr lvl="1"/>
            <a:r>
              <a:rPr lang="en-US" sz="2400" dirty="0"/>
              <a:t>Bluish lips or face</a:t>
            </a:r>
          </a:p>
        </p:txBody>
      </p:sp>
    </p:spTree>
    <p:extLst>
      <p:ext uri="{BB962C8B-B14F-4D97-AF65-F5344CB8AC3E}">
        <p14:creationId xmlns:p14="http://schemas.microsoft.com/office/powerpoint/2010/main" val="19736202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Can You Take Temperatures of Employees?</a:t>
            </a:r>
          </a:p>
        </p:txBody>
      </p:sp>
      <p:sp>
        <p:nvSpPr>
          <p:cNvPr id="3" name="Content Placeholder 2"/>
          <p:cNvSpPr>
            <a:spLocks noGrp="1"/>
          </p:cNvSpPr>
          <p:nvPr>
            <p:ph idx="1"/>
          </p:nvPr>
        </p:nvSpPr>
        <p:spPr>
          <a:xfrm>
            <a:off x="532263" y="2171700"/>
            <a:ext cx="6268587" cy="2571750"/>
          </a:xfrm>
        </p:spPr>
        <p:txBody>
          <a:bodyPr/>
          <a:lstStyle/>
          <a:p>
            <a:r>
              <a:rPr lang="en-US" sz="2250" dirty="0"/>
              <a:t>EEOC says Yes</a:t>
            </a:r>
          </a:p>
          <a:p>
            <a:r>
              <a:rPr lang="en-US" sz="2250" dirty="0"/>
              <a:t>Because of pandemic declaration, community spread, and CDC precautions</a:t>
            </a:r>
          </a:p>
          <a:p>
            <a:r>
              <a:rPr lang="en-US" sz="2250" dirty="0"/>
              <a:t>But note fever does not necessarily mean COVID-19</a:t>
            </a:r>
          </a:p>
          <a:p>
            <a:pPr marL="257175" lvl="1" indent="0">
              <a:buNone/>
            </a:pPr>
            <a:endParaRPr lang="en-US" sz="1350" dirty="0"/>
          </a:p>
          <a:p>
            <a:pPr lvl="1"/>
            <a:endParaRPr lang="en-US" sz="1463" dirty="0"/>
          </a:p>
        </p:txBody>
      </p:sp>
    </p:spTree>
    <p:extLst>
      <p:ext uri="{BB962C8B-B14F-4D97-AF65-F5344CB8AC3E}">
        <p14:creationId xmlns:p14="http://schemas.microsoft.com/office/powerpoint/2010/main" val="1858242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Medical Exams and Privacy Issues</a:t>
            </a:r>
          </a:p>
        </p:txBody>
      </p:sp>
      <p:sp>
        <p:nvSpPr>
          <p:cNvPr id="3" name="Content Placeholder 2"/>
          <p:cNvSpPr>
            <a:spLocks noGrp="1"/>
          </p:cNvSpPr>
          <p:nvPr>
            <p:ph idx="1"/>
          </p:nvPr>
        </p:nvSpPr>
        <p:spPr/>
        <p:txBody>
          <a:bodyPr/>
          <a:lstStyle/>
          <a:p>
            <a:r>
              <a:rPr lang="en-US" dirty="0"/>
              <a:t>Employees exhibiting fever above 100.4 or other symptoms should be sent home, per CDC</a:t>
            </a:r>
          </a:p>
          <a:p>
            <a:r>
              <a:rPr lang="en-US" dirty="0"/>
              <a:t>Fitness for duty certifications can be requested to return to work</a:t>
            </a:r>
          </a:p>
          <a:p>
            <a:pPr lvl="1"/>
            <a:r>
              <a:rPr lang="en-US" dirty="0"/>
              <a:t>EEOC advises caution due to difficulty in getting medical visit during crisis</a:t>
            </a:r>
          </a:p>
          <a:p>
            <a:r>
              <a:rPr lang="en-US" dirty="0"/>
              <a:t>Employers may also ask re travel and visits to areas under CDC advisory</a:t>
            </a:r>
          </a:p>
          <a:p>
            <a:endParaRPr lang="en-US" dirty="0"/>
          </a:p>
        </p:txBody>
      </p:sp>
    </p:spTree>
    <p:extLst>
      <p:ext uri="{BB962C8B-B14F-4D97-AF65-F5344CB8AC3E}">
        <p14:creationId xmlns:p14="http://schemas.microsoft.com/office/powerpoint/2010/main" val="27122754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Return to Work</a:t>
            </a:r>
          </a:p>
        </p:txBody>
      </p:sp>
      <p:sp>
        <p:nvSpPr>
          <p:cNvPr id="3" name="Content Placeholder 2"/>
          <p:cNvSpPr>
            <a:spLocks noGrp="1"/>
          </p:cNvSpPr>
          <p:nvPr>
            <p:ph idx="1"/>
          </p:nvPr>
        </p:nvSpPr>
        <p:spPr>
          <a:xfrm>
            <a:off x="368490" y="2103738"/>
            <a:ext cx="6946711" cy="3359632"/>
          </a:xfrm>
        </p:spPr>
        <p:txBody>
          <a:bodyPr>
            <a:normAutofit fontScale="92500" lnSpcReduction="20000"/>
          </a:bodyPr>
          <a:lstStyle/>
          <a:p>
            <a:r>
              <a:rPr lang="en-US" u="sng" dirty="0"/>
              <a:t>For those who tested positive for COVID</a:t>
            </a:r>
            <a:r>
              <a:rPr lang="en-US" dirty="0"/>
              <a:t>: </a:t>
            </a:r>
          </a:p>
          <a:p>
            <a:pPr lvl="1"/>
            <a:r>
              <a:rPr lang="en-US" sz="2100" u="sng" dirty="0"/>
              <a:t>IF EMPLOYEE HAD SEVERE SYMPTOMS: </a:t>
            </a:r>
            <a:r>
              <a:rPr lang="en-US" sz="2100" dirty="0"/>
              <a:t> - return to work 20 calendar days after symptoms first appeared BUT also follow doctor’s recomm’n.  Severe symptoms would be hospitalization or very ill at home (incapacitated or requiring significant bed rest)</a:t>
            </a:r>
          </a:p>
          <a:p>
            <a:pPr lvl="1"/>
            <a:r>
              <a:rPr lang="en-US" sz="2100" u="sng" dirty="0"/>
              <a:t>IF IS IMMUNO-COMPROMISED: </a:t>
            </a:r>
            <a:r>
              <a:rPr lang="en-US" sz="2100" dirty="0"/>
              <a:t> return to work 20 calendar days after symptoms first appeared.  Immuno-compromised would be someone with an immune deficient disorder or some other condition that a doctor says makes their immunity system compromised.</a:t>
            </a:r>
          </a:p>
        </p:txBody>
      </p:sp>
    </p:spTree>
    <p:extLst>
      <p:ext uri="{BB962C8B-B14F-4D97-AF65-F5344CB8AC3E}">
        <p14:creationId xmlns:p14="http://schemas.microsoft.com/office/powerpoint/2010/main" val="19488417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Return to Work</a:t>
            </a:r>
          </a:p>
        </p:txBody>
      </p:sp>
      <p:sp>
        <p:nvSpPr>
          <p:cNvPr id="3" name="Content Placeholder 2"/>
          <p:cNvSpPr>
            <a:spLocks noGrp="1"/>
          </p:cNvSpPr>
          <p:nvPr>
            <p:ph idx="1"/>
          </p:nvPr>
        </p:nvSpPr>
        <p:spPr>
          <a:xfrm>
            <a:off x="348018" y="2114550"/>
            <a:ext cx="7081482" cy="3086100"/>
          </a:xfrm>
        </p:spPr>
        <p:txBody>
          <a:bodyPr>
            <a:normAutofit fontScale="85000" lnSpcReduction="20000"/>
          </a:bodyPr>
          <a:lstStyle/>
          <a:p>
            <a:r>
              <a:rPr lang="en-US" sz="2400" u="sng" dirty="0"/>
              <a:t>For those who tested positive for COVID</a:t>
            </a:r>
            <a:r>
              <a:rPr lang="en-US" sz="2400" dirty="0"/>
              <a:t>:</a:t>
            </a:r>
          </a:p>
          <a:p>
            <a:pPr lvl="1"/>
            <a:r>
              <a:rPr lang="en-US" sz="2400" u="sng" dirty="0"/>
              <a:t>IF EMPLOYEE HAD SOME SYMPTOMS:</a:t>
            </a:r>
            <a:r>
              <a:rPr lang="en-US" sz="2400" dirty="0"/>
              <a:t> return to work AFTER:</a:t>
            </a:r>
          </a:p>
          <a:p>
            <a:pPr lvl="2"/>
            <a:r>
              <a:rPr lang="en-US" dirty="0"/>
              <a:t>10 calendar days after symptoms first appeared; AND</a:t>
            </a:r>
          </a:p>
          <a:p>
            <a:pPr lvl="2"/>
            <a:r>
              <a:rPr lang="en-US" dirty="0"/>
              <a:t>24 hours with no fever and without fever-reducing medications; AND</a:t>
            </a:r>
          </a:p>
          <a:p>
            <a:pPr lvl="2"/>
            <a:r>
              <a:rPr lang="en-US" dirty="0"/>
              <a:t>Other COVID symptoms are improving.</a:t>
            </a:r>
          </a:p>
          <a:p>
            <a:pPr lvl="1"/>
            <a:r>
              <a:rPr lang="en-US" sz="2400" u="sng" dirty="0"/>
              <a:t>IF EMPLOYEE HAD NO SYMPTOMS</a:t>
            </a:r>
            <a:r>
              <a:rPr lang="en-US" sz="2400" dirty="0"/>
              <a:t>: return to work after 10 calendar days after positive test.</a:t>
            </a:r>
          </a:p>
          <a:p>
            <a:endParaRPr lang="en-US" dirty="0"/>
          </a:p>
        </p:txBody>
      </p:sp>
    </p:spTree>
    <p:extLst>
      <p:ext uri="{BB962C8B-B14F-4D97-AF65-F5344CB8AC3E}">
        <p14:creationId xmlns:p14="http://schemas.microsoft.com/office/powerpoint/2010/main" val="8121904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Return to Work</a:t>
            </a:r>
          </a:p>
        </p:txBody>
      </p:sp>
      <p:sp>
        <p:nvSpPr>
          <p:cNvPr id="3" name="Content Placeholder 2"/>
          <p:cNvSpPr>
            <a:spLocks noGrp="1"/>
          </p:cNvSpPr>
          <p:nvPr>
            <p:ph idx="1"/>
          </p:nvPr>
        </p:nvSpPr>
        <p:spPr>
          <a:xfrm>
            <a:off x="225189" y="2114550"/>
            <a:ext cx="7204312" cy="3748016"/>
          </a:xfrm>
        </p:spPr>
        <p:txBody>
          <a:bodyPr/>
          <a:lstStyle/>
          <a:p>
            <a:r>
              <a:rPr lang="en-US" sz="1800" u="sng" dirty="0"/>
              <a:t>For those who were exposed to someone with COVID</a:t>
            </a:r>
            <a:r>
              <a:rPr lang="en-US" sz="1800" dirty="0"/>
              <a:t>:</a:t>
            </a:r>
          </a:p>
          <a:p>
            <a:pPr lvl="1"/>
            <a:r>
              <a:rPr lang="en-US" sz="2100" dirty="0"/>
              <a:t>Employee should stay home for 14 days after last exposure to that person</a:t>
            </a:r>
          </a:p>
          <a:p>
            <a:pPr lvl="1"/>
            <a:r>
              <a:rPr lang="en-US" sz="2100" dirty="0"/>
              <a:t>EXCEPT need not stay home IF:</a:t>
            </a:r>
          </a:p>
          <a:p>
            <a:pPr lvl="2"/>
            <a:r>
              <a:rPr lang="en-US" sz="2100" dirty="0"/>
              <a:t>Employee has had COVID w/I past 3 months; AND</a:t>
            </a:r>
          </a:p>
          <a:p>
            <a:pPr lvl="2"/>
            <a:r>
              <a:rPr lang="en-US" sz="2100" dirty="0"/>
              <a:t>Employee has recovered; AND</a:t>
            </a:r>
          </a:p>
          <a:p>
            <a:pPr lvl="2"/>
            <a:r>
              <a:rPr lang="en-US" sz="2100" dirty="0"/>
              <a:t>Symptom free</a:t>
            </a:r>
          </a:p>
          <a:p>
            <a:pPr lvl="1"/>
            <a:r>
              <a:rPr lang="en-US" sz="2100" dirty="0"/>
              <a:t>AND EXCEPT “critical infrastructure employees” may return sooner if symptom-free and additional precautions taken (e.g., analyze workplace and duties and wear PPE)</a:t>
            </a:r>
          </a:p>
          <a:p>
            <a:r>
              <a:rPr lang="en-US" dirty="0"/>
              <a:t>BUT what if negative test?</a:t>
            </a:r>
          </a:p>
        </p:txBody>
      </p:sp>
    </p:spTree>
    <p:extLst>
      <p:ext uri="{BB962C8B-B14F-4D97-AF65-F5344CB8AC3E}">
        <p14:creationId xmlns:p14="http://schemas.microsoft.com/office/powerpoint/2010/main" val="2435657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CD72F-624B-4F68-8D37-ADAB0B487C98}"/>
              </a:ext>
            </a:extLst>
          </p:cNvPr>
          <p:cNvSpPr>
            <a:spLocks noGrp="1"/>
          </p:cNvSpPr>
          <p:nvPr>
            <p:ph type="title"/>
          </p:nvPr>
        </p:nvSpPr>
        <p:spPr/>
        <p:txBody>
          <a:bodyPr/>
          <a:lstStyle/>
          <a:p>
            <a:r>
              <a:rPr lang="en-US" dirty="0"/>
              <a:t>“Hard” Vaccine Mandate</a:t>
            </a:r>
          </a:p>
        </p:txBody>
      </p:sp>
      <p:sp>
        <p:nvSpPr>
          <p:cNvPr id="3" name="Content Placeholder 2">
            <a:extLst>
              <a:ext uri="{FF2B5EF4-FFF2-40B4-BE49-F238E27FC236}">
                <a16:creationId xmlns:a16="http://schemas.microsoft.com/office/drawing/2014/main" id="{1C3268B7-BDA0-4740-BBD9-9DED9CDE585D}"/>
              </a:ext>
            </a:extLst>
          </p:cNvPr>
          <p:cNvSpPr>
            <a:spLocks noGrp="1"/>
          </p:cNvSpPr>
          <p:nvPr>
            <p:ph idx="1"/>
          </p:nvPr>
        </p:nvSpPr>
        <p:spPr/>
        <p:txBody>
          <a:bodyPr/>
          <a:lstStyle/>
          <a:p>
            <a:r>
              <a:rPr lang="en-US" dirty="0"/>
              <a:t>No weekly testing option</a:t>
            </a:r>
          </a:p>
          <a:p>
            <a:r>
              <a:rPr lang="en-US" dirty="0"/>
              <a:t>Federal Employees </a:t>
            </a:r>
          </a:p>
          <a:p>
            <a:r>
              <a:rPr lang="en-US" dirty="0"/>
              <a:t>Federal Contractors</a:t>
            </a:r>
          </a:p>
          <a:p>
            <a:pPr lvl="1"/>
            <a:r>
              <a:rPr lang="en-US" dirty="0"/>
              <a:t>Required to have a clause requiring vaccine</a:t>
            </a:r>
          </a:p>
          <a:p>
            <a:pPr lvl="2"/>
            <a:r>
              <a:rPr lang="en-US" dirty="0"/>
              <a:t>New contracts, renewals, exercises of options</a:t>
            </a:r>
          </a:p>
          <a:p>
            <a:pPr lvl="1"/>
            <a:r>
              <a:rPr lang="en-US" dirty="0"/>
              <a:t>Proof of negative test before entry if under old contract</a:t>
            </a:r>
          </a:p>
          <a:p>
            <a:pPr lvl="1"/>
            <a:r>
              <a:rPr lang="en-US" dirty="0"/>
              <a:t>Excludes some types of contracts like grants</a:t>
            </a:r>
          </a:p>
          <a:p>
            <a:pPr lvl="1"/>
            <a:r>
              <a:rPr lang="en-US" dirty="0"/>
              <a:t>Includes healthcare workers where receive Medicare/Medicaid from CMS </a:t>
            </a:r>
          </a:p>
        </p:txBody>
      </p:sp>
    </p:spTree>
    <p:extLst>
      <p:ext uri="{BB962C8B-B14F-4D97-AF65-F5344CB8AC3E}">
        <p14:creationId xmlns:p14="http://schemas.microsoft.com/office/powerpoint/2010/main" val="13855893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Return to Work</a:t>
            </a:r>
          </a:p>
        </p:txBody>
      </p:sp>
      <p:sp>
        <p:nvSpPr>
          <p:cNvPr id="3" name="Content Placeholder 2"/>
          <p:cNvSpPr>
            <a:spLocks noGrp="1"/>
          </p:cNvSpPr>
          <p:nvPr>
            <p:ph idx="1"/>
          </p:nvPr>
        </p:nvSpPr>
        <p:spPr>
          <a:xfrm>
            <a:off x="1257300" y="2114550"/>
            <a:ext cx="6172200" cy="3086100"/>
          </a:xfrm>
        </p:spPr>
        <p:txBody>
          <a:bodyPr/>
          <a:lstStyle/>
          <a:p>
            <a:r>
              <a:rPr lang="en-US" sz="1500" dirty="0"/>
              <a:t>Directive 21 (PPD-21): PPD-21 identifies 16 critical infrastructure sectors.</a:t>
            </a:r>
          </a:p>
          <a:p>
            <a:r>
              <a:rPr lang="en-US" sz="1500" dirty="0">
                <a:hlinkClick r:id="rId3"/>
              </a:rPr>
              <a:t>Chemical Sector</a:t>
            </a:r>
            <a:endParaRPr lang="en-US" sz="1500" dirty="0"/>
          </a:p>
          <a:p>
            <a:r>
              <a:rPr lang="en-US" sz="1500" dirty="0">
                <a:hlinkClick r:id="rId4"/>
              </a:rPr>
              <a:t>Commercial Facilities Sector</a:t>
            </a:r>
            <a:endParaRPr lang="en-US" sz="1500" dirty="0"/>
          </a:p>
          <a:p>
            <a:r>
              <a:rPr lang="en-US" sz="1500" dirty="0">
                <a:hlinkClick r:id="rId5"/>
              </a:rPr>
              <a:t>Communications Sector</a:t>
            </a:r>
            <a:endParaRPr lang="en-US" sz="1500" dirty="0"/>
          </a:p>
          <a:p>
            <a:r>
              <a:rPr lang="en-US" sz="1500" dirty="0">
                <a:hlinkClick r:id="rId6"/>
              </a:rPr>
              <a:t>Critical Manufacturing Sector</a:t>
            </a:r>
            <a:endParaRPr lang="en-US" sz="1500" dirty="0"/>
          </a:p>
          <a:p>
            <a:r>
              <a:rPr lang="en-US" sz="1500" dirty="0">
                <a:hlinkClick r:id="rId7"/>
              </a:rPr>
              <a:t>Dams Sector</a:t>
            </a:r>
            <a:endParaRPr lang="en-US" sz="1500" dirty="0"/>
          </a:p>
          <a:p>
            <a:r>
              <a:rPr lang="en-US" sz="1500" dirty="0">
                <a:hlinkClick r:id="rId8"/>
              </a:rPr>
              <a:t>Defense Industrial Base Sector</a:t>
            </a:r>
            <a:endParaRPr lang="en-US" sz="1500" dirty="0"/>
          </a:p>
          <a:p>
            <a:r>
              <a:rPr lang="en-US" sz="1500" dirty="0">
                <a:hlinkClick r:id="rId9"/>
              </a:rPr>
              <a:t>Emergency Services Sector</a:t>
            </a:r>
            <a:endParaRPr lang="en-US" sz="1500" dirty="0"/>
          </a:p>
          <a:p>
            <a:pPr lvl="1"/>
            <a:endParaRPr lang="en-US" dirty="0"/>
          </a:p>
        </p:txBody>
      </p:sp>
    </p:spTree>
    <p:extLst>
      <p:ext uri="{BB962C8B-B14F-4D97-AF65-F5344CB8AC3E}">
        <p14:creationId xmlns:p14="http://schemas.microsoft.com/office/powerpoint/2010/main" val="25005954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COVID-19: Return to Work</a:t>
            </a:r>
          </a:p>
        </p:txBody>
      </p:sp>
      <p:sp>
        <p:nvSpPr>
          <p:cNvPr id="3" name="Content Placeholder 2"/>
          <p:cNvSpPr>
            <a:spLocks noGrp="1"/>
          </p:cNvSpPr>
          <p:nvPr>
            <p:ph idx="1"/>
          </p:nvPr>
        </p:nvSpPr>
        <p:spPr>
          <a:xfrm>
            <a:off x="1257300" y="2114550"/>
            <a:ext cx="6172200" cy="3086100"/>
          </a:xfrm>
        </p:spPr>
        <p:txBody>
          <a:bodyPr/>
          <a:lstStyle/>
          <a:p>
            <a:r>
              <a:rPr lang="en-US" sz="1500" dirty="0"/>
              <a:t>Critical infrastructure (cont’d):</a:t>
            </a:r>
          </a:p>
          <a:p>
            <a:r>
              <a:rPr lang="en-US" sz="1500" dirty="0">
                <a:hlinkClick r:id="rId3"/>
              </a:rPr>
              <a:t>Energy Sector</a:t>
            </a:r>
            <a:endParaRPr lang="en-US" sz="1500" dirty="0"/>
          </a:p>
          <a:p>
            <a:r>
              <a:rPr lang="en-US" sz="1500" dirty="0">
                <a:hlinkClick r:id="rId4"/>
              </a:rPr>
              <a:t>Financial Services Sector</a:t>
            </a:r>
            <a:endParaRPr lang="en-US" sz="1500" dirty="0"/>
          </a:p>
          <a:p>
            <a:r>
              <a:rPr lang="en-US" sz="1500" dirty="0">
                <a:hlinkClick r:id="rId5"/>
              </a:rPr>
              <a:t>Food and Agriculture Sector</a:t>
            </a:r>
            <a:endParaRPr lang="en-US" sz="1500" dirty="0"/>
          </a:p>
          <a:p>
            <a:r>
              <a:rPr lang="en-US" sz="1500" dirty="0">
                <a:hlinkClick r:id="rId6"/>
              </a:rPr>
              <a:t>Government Facilities Sector</a:t>
            </a:r>
            <a:endParaRPr lang="en-US" sz="1500" dirty="0"/>
          </a:p>
          <a:p>
            <a:r>
              <a:rPr lang="en-US" sz="1500" dirty="0">
                <a:hlinkClick r:id="rId7"/>
              </a:rPr>
              <a:t>Healthcare and Public Health Sector</a:t>
            </a:r>
            <a:endParaRPr lang="en-US" sz="1500" dirty="0"/>
          </a:p>
          <a:p>
            <a:r>
              <a:rPr lang="en-US" sz="1500" dirty="0">
                <a:hlinkClick r:id="rId8"/>
              </a:rPr>
              <a:t>Information Technology Sector</a:t>
            </a:r>
            <a:endParaRPr lang="en-US" sz="1500" dirty="0"/>
          </a:p>
          <a:p>
            <a:r>
              <a:rPr lang="en-US" sz="1500" dirty="0">
                <a:hlinkClick r:id="rId9"/>
              </a:rPr>
              <a:t>Nuclear Reactors, Materials, and Waste Sector</a:t>
            </a:r>
            <a:endParaRPr lang="en-US" sz="1500" dirty="0"/>
          </a:p>
          <a:p>
            <a:r>
              <a:rPr lang="en-US" sz="1500" dirty="0">
                <a:hlinkClick r:id="rId10"/>
              </a:rPr>
              <a:t>Transportation Systems Sector</a:t>
            </a:r>
            <a:endParaRPr lang="en-US" sz="1500" dirty="0"/>
          </a:p>
          <a:p>
            <a:r>
              <a:rPr lang="en-US" sz="1500" dirty="0">
                <a:hlinkClick r:id="rId11"/>
              </a:rPr>
              <a:t>Water and Wastewater Systems Sector</a:t>
            </a:r>
            <a:endParaRPr lang="en-US" sz="1500" dirty="0"/>
          </a:p>
          <a:p>
            <a:pPr lvl="1"/>
            <a:endParaRPr lang="en-US" dirty="0"/>
          </a:p>
        </p:txBody>
      </p:sp>
    </p:spTree>
    <p:extLst>
      <p:ext uri="{BB962C8B-B14F-4D97-AF65-F5344CB8AC3E}">
        <p14:creationId xmlns:p14="http://schemas.microsoft.com/office/powerpoint/2010/main" val="7208262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Contact Information</a:t>
            </a:r>
          </a:p>
        </p:txBody>
      </p:sp>
      <p:sp>
        <p:nvSpPr>
          <p:cNvPr id="3" name="Content Placeholder 2"/>
          <p:cNvSpPr>
            <a:spLocks noGrp="1"/>
          </p:cNvSpPr>
          <p:nvPr>
            <p:ph idx="1"/>
          </p:nvPr>
        </p:nvSpPr>
        <p:spPr/>
        <p:txBody>
          <a:bodyPr/>
          <a:lstStyle/>
          <a:p>
            <a:pPr marL="0" indent="0">
              <a:buNone/>
            </a:pPr>
            <a:r>
              <a:rPr lang="en-US" dirty="0"/>
              <a:t>			Peter Frattarelli, Esq.</a:t>
            </a:r>
          </a:p>
          <a:p>
            <a:pPr marL="0" indent="0">
              <a:buNone/>
            </a:pPr>
            <a:r>
              <a:rPr lang="en-US" dirty="0"/>
              <a:t>			pfrattarelli@archerlaw.com</a:t>
            </a:r>
          </a:p>
          <a:p>
            <a:pPr marL="0" indent="0">
              <a:buNone/>
            </a:pPr>
            <a:r>
              <a:rPr lang="en-US" dirty="0"/>
              <a:t>			856-354-3012</a:t>
            </a:r>
          </a:p>
          <a:p>
            <a:pPr marL="0" indent="0">
              <a:buNone/>
            </a:pPr>
            <a:r>
              <a:rPr lang="en-US" dirty="0"/>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251" y="2281183"/>
            <a:ext cx="1194761" cy="1795517"/>
          </a:xfrm>
          <a:prstGeom prst="rect">
            <a:avLst/>
          </a:prstGeom>
        </p:spPr>
      </p:pic>
    </p:spTree>
    <p:extLst>
      <p:ext uri="{BB962C8B-B14F-4D97-AF65-F5344CB8AC3E}">
        <p14:creationId xmlns:p14="http://schemas.microsoft.com/office/powerpoint/2010/main" val="1714670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B3D72-DD9B-47E0-99CE-B11CE7FA8FBA}"/>
              </a:ext>
            </a:extLst>
          </p:cNvPr>
          <p:cNvSpPr>
            <a:spLocks noGrp="1"/>
          </p:cNvSpPr>
          <p:nvPr>
            <p:ph type="title"/>
          </p:nvPr>
        </p:nvSpPr>
        <p:spPr/>
        <p:txBody>
          <a:bodyPr/>
          <a:lstStyle/>
          <a:p>
            <a:r>
              <a:rPr lang="en-US" dirty="0"/>
              <a:t>Is the Biden Vaccine Mandate Legal?</a:t>
            </a:r>
          </a:p>
        </p:txBody>
      </p:sp>
      <p:sp>
        <p:nvSpPr>
          <p:cNvPr id="3" name="Content Placeholder 2">
            <a:extLst>
              <a:ext uri="{FF2B5EF4-FFF2-40B4-BE49-F238E27FC236}">
                <a16:creationId xmlns:a16="http://schemas.microsoft.com/office/drawing/2014/main" id="{116952A8-46BE-4668-A2CF-ABD0C9A18174}"/>
              </a:ext>
            </a:extLst>
          </p:cNvPr>
          <p:cNvSpPr>
            <a:spLocks noGrp="1"/>
          </p:cNvSpPr>
          <p:nvPr>
            <p:ph idx="1"/>
          </p:nvPr>
        </p:nvSpPr>
        <p:spPr/>
        <p:txBody>
          <a:bodyPr/>
          <a:lstStyle/>
          <a:p>
            <a:pPr lvl="0"/>
            <a:r>
              <a:rPr lang="en-US" sz="2000" dirty="0"/>
              <a:t>Answer: probably but not slam dunk</a:t>
            </a:r>
          </a:p>
          <a:p>
            <a:pPr lvl="0"/>
            <a:r>
              <a:rPr lang="en-US" sz="2000" dirty="0"/>
              <a:t>OSHA in past has never mandated nationwide vaccine; only hepatitis B vaccine documentation</a:t>
            </a:r>
          </a:p>
          <a:p>
            <a:pPr lvl="0"/>
            <a:r>
              <a:rPr lang="en-US" sz="2000" dirty="0"/>
              <a:t>OSHA sets workplace rules, not usually employee requirements to work at workplace</a:t>
            </a:r>
          </a:p>
          <a:p>
            <a:pPr lvl="0"/>
            <a:r>
              <a:rPr lang="en-US" sz="2000" dirty="0"/>
              <a:t>BUT infectious disease such as </a:t>
            </a:r>
            <a:r>
              <a:rPr lang="en-US" sz="2000" dirty="0" err="1"/>
              <a:t>COVID</a:t>
            </a:r>
            <a:r>
              <a:rPr lang="en-US" sz="2000" dirty="0"/>
              <a:t> creates direct threat to employee health</a:t>
            </a:r>
          </a:p>
          <a:p>
            <a:pPr lvl="0"/>
            <a:r>
              <a:rPr lang="en-US" sz="2000" dirty="0"/>
              <a:t>State vaccine mandates have been found to be legal, and Courts have upheld employer </a:t>
            </a:r>
            <a:r>
              <a:rPr lang="en-US" sz="2000" dirty="0" err="1"/>
              <a:t>COVID</a:t>
            </a:r>
            <a:r>
              <a:rPr lang="en-US" sz="2000" dirty="0"/>
              <a:t> mandates</a:t>
            </a:r>
          </a:p>
          <a:p>
            <a:pPr lvl="0"/>
            <a:r>
              <a:rPr lang="en-US" sz="2000" dirty="0"/>
              <a:t>Real Question: Can federal gov’t use OSHA to mandate vaccines or does it violate the Commerce Clause?</a:t>
            </a:r>
          </a:p>
          <a:p>
            <a:pPr lvl="0"/>
            <a:r>
              <a:rPr lang="en-US" sz="2000" dirty="0"/>
              <a:t>Testing option makes mandate more “legal” than without it</a:t>
            </a:r>
          </a:p>
          <a:p>
            <a:pPr lvl="0"/>
            <a:r>
              <a:rPr lang="en-US" sz="2000" dirty="0"/>
              <a:t>Employers better “standing” than States to challenge mandate</a:t>
            </a:r>
          </a:p>
          <a:p>
            <a:r>
              <a:rPr lang="en-US" sz="2000" dirty="0"/>
              <a:t>Stay tuned</a:t>
            </a:r>
          </a:p>
        </p:txBody>
      </p:sp>
    </p:spTree>
    <p:extLst>
      <p:ext uri="{BB962C8B-B14F-4D97-AF65-F5344CB8AC3E}">
        <p14:creationId xmlns:p14="http://schemas.microsoft.com/office/powerpoint/2010/main" val="2641582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CF10E-E59F-41D1-821B-A4313C515427}"/>
              </a:ext>
            </a:extLst>
          </p:cNvPr>
          <p:cNvSpPr>
            <a:spLocks noGrp="1"/>
          </p:cNvSpPr>
          <p:nvPr>
            <p:ph type="title"/>
          </p:nvPr>
        </p:nvSpPr>
        <p:spPr/>
        <p:txBody>
          <a:bodyPr/>
          <a:lstStyle/>
          <a:p>
            <a:r>
              <a:rPr lang="en-US" dirty="0"/>
              <a:t>Who Will Enforce the Biden Vaccine Mandate?</a:t>
            </a:r>
          </a:p>
        </p:txBody>
      </p:sp>
      <p:sp>
        <p:nvSpPr>
          <p:cNvPr id="3" name="Content Placeholder 2">
            <a:extLst>
              <a:ext uri="{FF2B5EF4-FFF2-40B4-BE49-F238E27FC236}">
                <a16:creationId xmlns:a16="http://schemas.microsoft.com/office/drawing/2014/main" id="{D1235CD3-9104-4B06-8823-447DE48D9FC5}"/>
              </a:ext>
            </a:extLst>
          </p:cNvPr>
          <p:cNvSpPr>
            <a:spLocks noGrp="1"/>
          </p:cNvSpPr>
          <p:nvPr>
            <p:ph idx="1"/>
          </p:nvPr>
        </p:nvSpPr>
        <p:spPr/>
        <p:txBody>
          <a:bodyPr/>
          <a:lstStyle/>
          <a:p>
            <a:pPr lvl="0"/>
            <a:r>
              <a:rPr lang="en-US" sz="2400" dirty="0"/>
              <a:t>OSHA is only federal body that can enforce the mandate</a:t>
            </a:r>
          </a:p>
          <a:p>
            <a:pPr lvl="0"/>
            <a:r>
              <a:rPr lang="en-US" sz="2400" dirty="0" err="1"/>
              <a:t>Est’d</a:t>
            </a:r>
            <a:r>
              <a:rPr lang="en-US" sz="2400" dirty="0"/>
              <a:t>: 80 to 100 million workers affected by 100+ rule</a:t>
            </a:r>
          </a:p>
          <a:p>
            <a:pPr lvl="0"/>
            <a:r>
              <a:rPr lang="en-US" sz="2400" dirty="0"/>
              <a:t>OSHA will not have resources to broadly enforce the mandate</a:t>
            </a:r>
          </a:p>
          <a:p>
            <a:pPr lvl="0"/>
            <a:r>
              <a:rPr lang="en-US" sz="2400" dirty="0"/>
              <a:t>OSHA does NOT allow employee lawsuits in Court vs. non-complying employers</a:t>
            </a:r>
          </a:p>
          <a:p>
            <a:pPr lvl="0"/>
            <a:r>
              <a:rPr lang="en-US" sz="2400" dirty="0"/>
              <a:t>Employee must complain to OSHA and then OSHA sues/enforces</a:t>
            </a:r>
          </a:p>
          <a:p>
            <a:pPr lvl="0"/>
            <a:r>
              <a:rPr lang="en-US" sz="2400" dirty="0"/>
              <a:t>Likely tactic: public shaming of companies </a:t>
            </a:r>
          </a:p>
          <a:p>
            <a:endParaRPr lang="en-US" dirty="0"/>
          </a:p>
        </p:txBody>
      </p:sp>
    </p:spTree>
    <p:extLst>
      <p:ext uri="{BB962C8B-B14F-4D97-AF65-F5344CB8AC3E}">
        <p14:creationId xmlns:p14="http://schemas.microsoft.com/office/powerpoint/2010/main" val="975562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216E5-27BE-4A39-8C7E-DE8BC09D9CB9}"/>
              </a:ext>
            </a:extLst>
          </p:cNvPr>
          <p:cNvSpPr>
            <a:spLocks noGrp="1"/>
          </p:cNvSpPr>
          <p:nvPr>
            <p:ph type="title"/>
          </p:nvPr>
        </p:nvSpPr>
        <p:spPr/>
        <p:txBody>
          <a:bodyPr/>
          <a:lstStyle/>
          <a:p>
            <a:r>
              <a:rPr lang="en-US" dirty="0"/>
              <a:t>Concerns</a:t>
            </a:r>
          </a:p>
        </p:txBody>
      </p:sp>
      <p:sp>
        <p:nvSpPr>
          <p:cNvPr id="3" name="Content Placeholder 2">
            <a:extLst>
              <a:ext uri="{FF2B5EF4-FFF2-40B4-BE49-F238E27FC236}">
                <a16:creationId xmlns:a16="http://schemas.microsoft.com/office/drawing/2014/main" id="{2DEEEE98-5528-4F1F-87AC-A5CE075496BA}"/>
              </a:ext>
            </a:extLst>
          </p:cNvPr>
          <p:cNvSpPr>
            <a:spLocks noGrp="1"/>
          </p:cNvSpPr>
          <p:nvPr>
            <p:ph idx="1"/>
          </p:nvPr>
        </p:nvSpPr>
        <p:spPr/>
        <p:txBody>
          <a:bodyPr/>
          <a:lstStyle/>
          <a:p>
            <a:r>
              <a:rPr lang="en-US" sz="2800" dirty="0"/>
              <a:t>Who pays for test and time to take it? (vaccine is free and time is PTO) – travel time?</a:t>
            </a:r>
          </a:p>
          <a:p>
            <a:r>
              <a:rPr lang="en-US" sz="2800" dirty="0"/>
              <a:t>Deadlines (</a:t>
            </a:r>
            <a:r>
              <a:rPr lang="en-US" sz="2400" dirty="0"/>
              <a:t>November 22 for Federal employees to get vaccine what about this?)</a:t>
            </a:r>
          </a:p>
          <a:p>
            <a:r>
              <a:rPr lang="en-US" sz="2800" dirty="0"/>
              <a:t>Timing of OSHA making ETS - </a:t>
            </a:r>
            <a:r>
              <a:rPr lang="en-US" sz="2400" dirty="0"/>
              <a:t>(last one took 12 weeks)</a:t>
            </a:r>
          </a:p>
          <a:p>
            <a:r>
              <a:rPr lang="en-US" sz="2800" dirty="0"/>
              <a:t>Whether ETS will look similar to June/healthcare ETS (will it go beyond Biden’s mandate)</a:t>
            </a:r>
          </a:p>
          <a:p>
            <a:r>
              <a:rPr lang="en-US" sz="2800" dirty="0"/>
              <a:t>Enforceability</a:t>
            </a:r>
          </a:p>
        </p:txBody>
      </p:sp>
    </p:spTree>
    <p:extLst>
      <p:ext uri="{BB962C8B-B14F-4D97-AF65-F5344CB8AC3E}">
        <p14:creationId xmlns:p14="http://schemas.microsoft.com/office/powerpoint/2010/main" val="181045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20304-76D4-427C-9BB6-2112EC554B62}"/>
              </a:ext>
            </a:extLst>
          </p:cNvPr>
          <p:cNvSpPr>
            <a:spLocks noGrp="1"/>
          </p:cNvSpPr>
          <p:nvPr>
            <p:ph type="title"/>
          </p:nvPr>
        </p:nvSpPr>
        <p:spPr/>
        <p:txBody>
          <a:bodyPr/>
          <a:lstStyle/>
          <a:p>
            <a:r>
              <a:rPr lang="en-US" dirty="0"/>
              <a:t>Enforceability</a:t>
            </a:r>
          </a:p>
        </p:txBody>
      </p:sp>
      <p:sp>
        <p:nvSpPr>
          <p:cNvPr id="3" name="Content Placeholder 2">
            <a:extLst>
              <a:ext uri="{FF2B5EF4-FFF2-40B4-BE49-F238E27FC236}">
                <a16:creationId xmlns:a16="http://schemas.microsoft.com/office/drawing/2014/main" id="{C605FADF-DC34-4D83-9DF4-03EA5736D80A}"/>
              </a:ext>
            </a:extLst>
          </p:cNvPr>
          <p:cNvSpPr>
            <a:spLocks noGrp="1"/>
          </p:cNvSpPr>
          <p:nvPr>
            <p:ph idx="1"/>
          </p:nvPr>
        </p:nvSpPr>
        <p:spPr/>
        <p:txBody>
          <a:bodyPr/>
          <a:lstStyle/>
          <a:p>
            <a:r>
              <a:rPr lang="en-US" dirty="0"/>
              <a:t>Standard for Issuing ETS: Grave Danger + Necessary</a:t>
            </a:r>
          </a:p>
          <a:p>
            <a:r>
              <a:rPr lang="en-US" sz="1800" dirty="0"/>
              <a:t>“determines” that “employees are exposed to </a:t>
            </a:r>
            <a:r>
              <a:rPr lang="en-US" sz="1800" dirty="0">
                <a:highlight>
                  <a:srgbClr val="FFFF00"/>
                </a:highlight>
              </a:rPr>
              <a:t>grave danger </a:t>
            </a:r>
            <a:r>
              <a:rPr lang="en-US" sz="1800" dirty="0"/>
              <a:t>from exposure to substances or agents determined to be toxic or physically harmful or from new hazards,” and an ETS is “</a:t>
            </a:r>
            <a:r>
              <a:rPr lang="en-US" sz="1800" dirty="0">
                <a:highlight>
                  <a:srgbClr val="FFFF00"/>
                </a:highlight>
              </a:rPr>
              <a:t>necessary</a:t>
            </a:r>
            <a:r>
              <a:rPr lang="en-US" sz="1800" dirty="0"/>
              <a:t> to protect employees from such danger.” 29 USC §655(c)(1). </a:t>
            </a:r>
          </a:p>
          <a:p>
            <a:pPr lvl="1"/>
            <a:r>
              <a:rPr lang="en-US" sz="1400" dirty="0"/>
              <a:t>Just in June determined that to only be the healthcare industry</a:t>
            </a:r>
          </a:p>
          <a:p>
            <a:r>
              <a:rPr lang="en-US" dirty="0"/>
              <a:t>Standing to Challenge:</a:t>
            </a:r>
          </a:p>
          <a:p>
            <a:pPr lvl="1"/>
            <a:r>
              <a:rPr lang="en-US" sz="1800" dirty="0">
                <a:ea typeface="+mn-ea"/>
                <a:cs typeface="+mn-cs"/>
              </a:rPr>
              <a:t>Adversely Affected</a:t>
            </a:r>
          </a:p>
          <a:p>
            <a:r>
              <a:rPr lang="en-US" dirty="0"/>
              <a:t>Deadline:</a:t>
            </a:r>
          </a:p>
          <a:p>
            <a:pPr lvl="1"/>
            <a:r>
              <a:rPr lang="en-US" sz="1800" dirty="0">
                <a:ea typeface="+mn-ea"/>
                <a:cs typeface="+mn-cs"/>
              </a:rPr>
              <a:t>60 days from publication </a:t>
            </a:r>
          </a:p>
        </p:txBody>
      </p:sp>
    </p:spTree>
    <p:extLst>
      <p:ext uri="{BB962C8B-B14F-4D97-AF65-F5344CB8AC3E}">
        <p14:creationId xmlns:p14="http://schemas.microsoft.com/office/powerpoint/2010/main" val="2045626523"/>
      </p:ext>
    </p:extLst>
  </p:cSld>
  <p:clrMapOvr>
    <a:masterClrMapping/>
  </p:clrMapOvr>
</p:sld>
</file>

<file path=ppt/theme/theme1.xml><?xml version="1.0" encoding="utf-8"?>
<a:theme xmlns:a="http://schemas.openxmlformats.org/drawingml/2006/main" name="Archer Template">
  <a:themeElements>
    <a:clrScheme name="A&amp;G 13">
      <a:dk1>
        <a:srgbClr val="000000"/>
      </a:dk1>
      <a:lt1>
        <a:srgbClr val="FFFFFF"/>
      </a:lt1>
      <a:dk2>
        <a:srgbClr val="000000"/>
      </a:dk2>
      <a:lt2>
        <a:srgbClr val="808080"/>
      </a:lt2>
      <a:accent1>
        <a:srgbClr val="99CCFF"/>
      </a:accent1>
      <a:accent2>
        <a:srgbClr val="CCECFF"/>
      </a:accent2>
      <a:accent3>
        <a:srgbClr val="FFFFFF"/>
      </a:accent3>
      <a:accent4>
        <a:srgbClr val="000000"/>
      </a:accent4>
      <a:accent5>
        <a:srgbClr val="CAE2FF"/>
      </a:accent5>
      <a:accent6>
        <a:srgbClr val="B9D6E7"/>
      </a:accent6>
      <a:hlink>
        <a:srgbClr val="000099"/>
      </a:hlink>
      <a:folHlink>
        <a:srgbClr val="6FC6F7"/>
      </a:folHlink>
    </a:clrScheme>
    <a:fontScheme name="A&amp;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amp;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mp;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mp;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mp;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mp;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mp;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mp;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mp;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mp;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mp;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mp;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mp;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mp;G 13">
        <a:dk1>
          <a:srgbClr val="000000"/>
        </a:dk1>
        <a:lt1>
          <a:srgbClr val="FFFFFF"/>
        </a:lt1>
        <a:dk2>
          <a:srgbClr val="000000"/>
        </a:dk2>
        <a:lt2>
          <a:srgbClr val="808080"/>
        </a:lt2>
        <a:accent1>
          <a:srgbClr val="99CCFF"/>
        </a:accent1>
        <a:accent2>
          <a:srgbClr val="CCECFF"/>
        </a:accent2>
        <a:accent3>
          <a:srgbClr val="FFFFFF"/>
        </a:accent3>
        <a:accent4>
          <a:srgbClr val="000000"/>
        </a:accent4>
        <a:accent5>
          <a:srgbClr val="CAE2FF"/>
        </a:accent5>
        <a:accent6>
          <a:srgbClr val="B9D6E7"/>
        </a:accent6>
        <a:hlink>
          <a:srgbClr val="000099"/>
        </a:hlink>
        <a:folHlink>
          <a:srgbClr val="6FC6F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Archer [Read-Only]" id="{C8F27D05-03B6-4FF1-86DC-DA7FB519F2BF}" vid="{35E37BE4-9A96-4405-B301-12666B089B84}"/>
    </a:ext>
  </a:extLst>
</a:theme>
</file>

<file path=ppt/theme/theme2.xml><?xml version="1.0" encoding="utf-8"?>
<a:theme xmlns:a="http://schemas.openxmlformats.org/drawingml/2006/main" name="1_Default Design">
  <a:themeElements>
    <a:clrScheme name="1_Default Design 13">
      <a:dk1>
        <a:srgbClr val="000000"/>
      </a:dk1>
      <a:lt1>
        <a:srgbClr val="FFFFFF"/>
      </a:lt1>
      <a:dk2>
        <a:srgbClr val="000000"/>
      </a:dk2>
      <a:lt2>
        <a:srgbClr val="808080"/>
      </a:lt2>
      <a:accent1>
        <a:srgbClr val="99CCFF"/>
      </a:accent1>
      <a:accent2>
        <a:srgbClr val="CCECFF"/>
      </a:accent2>
      <a:accent3>
        <a:srgbClr val="FFFFFF"/>
      </a:accent3>
      <a:accent4>
        <a:srgbClr val="000000"/>
      </a:accent4>
      <a:accent5>
        <a:srgbClr val="CAE2FF"/>
      </a:accent5>
      <a:accent6>
        <a:srgbClr val="B9D6E7"/>
      </a:accent6>
      <a:hlink>
        <a:srgbClr val="000099"/>
      </a:hlink>
      <a:folHlink>
        <a:srgbClr val="6FC6F7"/>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000000"/>
        </a:dk1>
        <a:lt1>
          <a:srgbClr val="FFFFFF"/>
        </a:lt1>
        <a:dk2>
          <a:srgbClr val="000000"/>
        </a:dk2>
        <a:lt2>
          <a:srgbClr val="808080"/>
        </a:lt2>
        <a:accent1>
          <a:srgbClr val="99CCFF"/>
        </a:accent1>
        <a:accent2>
          <a:srgbClr val="CCECFF"/>
        </a:accent2>
        <a:accent3>
          <a:srgbClr val="FFFFFF"/>
        </a:accent3>
        <a:accent4>
          <a:srgbClr val="000000"/>
        </a:accent4>
        <a:accent5>
          <a:srgbClr val="CAE2FF"/>
        </a:accent5>
        <a:accent6>
          <a:srgbClr val="B9D6E7"/>
        </a:accent6>
        <a:hlink>
          <a:srgbClr val="000099"/>
        </a:hlink>
        <a:folHlink>
          <a:srgbClr val="6FC6F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Archer [Read-Only]" id="{C8F27D05-03B6-4FF1-86DC-DA7FB519F2BF}" vid="{EDB09E5C-ACD7-47C4-A689-74350F13A5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Archer Power Point Template</Template>
  <TotalTime>169</TotalTime>
  <Words>4563</Words>
  <Application>Microsoft Office PowerPoint</Application>
  <PresentationFormat>On-screen Show (4:3)</PresentationFormat>
  <Paragraphs>394</Paragraphs>
  <Slides>52</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52</vt:i4>
      </vt:variant>
    </vt:vector>
  </HeadingPairs>
  <TitlesOfParts>
    <vt:vector size="57" baseType="lpstr">
      <vt:lpstr>Arial</vt:lpstr>
      <vt:lpstr>Calibri</vt:lpstr>
      <vt:lpstr>Wingdings</vt:lpstr>
      <vt:lpstr>Archer Template</vt:lpstr>
      <vt:lpstr>1_Default Design</vt:lpstr>
      <vt:lpstr>Ask Archer: An "Emergency" Fireside Chat on the Biden Administration Vaccine Mandate</vt:lpstr>
      <vt:lpstr>President Biden’s Announcement</vt:lpstr>
      <vt:lpstr>Prior to Announcement</vt:lpstr>
      <vt:lpstr>“Soft” Vaccine Mandate</vt:lpstr>
      <vt:lpstr>“Hard” Vaccine Mandate</vt:lpstr>
      <vt:lpstr>Is the Biden Vaccine Mandate Legal?</vt:lpstr>
      <vt:lpstr>Who Will Enforce the Biden Vaccine Mandate?</vt:lpstr>
      <vt:lpstr>Concerns</vt:lpstr>
      <vt:lpstr>Enforceability</vt:lpstr>
      <vt:lpstr>Guidance on $$$</vt:lpstr>
      <vt:lpstr>More Guidance $$$</vt:lpstr>
      <vt:lpstr>Accommodations are STILL REQUIRED </vt:lpstr>
      <vt:lpstr>Beck v. Williamson College of the Trades, et al</vt:lpstr>
      <vt:lpstr>Beck Continued…</vt:lpstr>
      <vt:lpstr>EEOC December 2020 Guidance</vt:lpstr>
      <vt:lpstr>EEOC May 2021 Guidance</vt:lpstr>
      <vt:lpstr>EEOC May 2021 Guidance</vt:lpstr>
      <vt:lpstr>EEOC May 2021 Guidance</vt:lpstr>
      <vt:lpstr>EEOC Recommendations</vt:lpstr>
      <vt:lpstr>Asking for “Proof” of Vaccination</vt:lpstr>
      <vt:lpstr>Disability Accommodations</vt:lpstr>
      <vt:lpstr>“Direct Threat” Defense</vt:lpstr>
      <vt:lpstr>How to Accommodate </vt:lpstr>
      <vt:lpstr>Religious Accommodations</vt:lpstr>
      <vt:lpstr>“Religion”</vt:lpstr>
      <vt:lpstr>“Religion”</vt:lpstr>
      <vt:lpstr>THE Landscape </vt:lpstr>
      <vt:lpstr>COVID-19: Mandatory Vaccines for Employees</vt:lpstr>
      <vt:lpstr>Practical Concerns</vt:lpstr>
      <vt:lpstr>General Rule on Vaccine Mandate</vt:lpstr>
      <vt:lpstr>Mandating Vaccines in the Workplace: Case Law Update</vt:lpstr>
      <vt:lpstr>Mandating Vaccines in the Workplace: Case Law Update</vt:lpstr>
      <vt:lpstr>Vaccine Incentives</vt:lpstr>
      <vt:lpstr>Vaccine Incentives</vt:lpstr>
      <vt:lpstr>Vaccine Incentives</vt:lpstr>
      <vt:lpstr>Screening Issues</vt:lpstr>
      <vt:lpstr>Religious Accommodation and Undue Hardship</vt:lpstr>
      <vt:lpstr>OSHA Position</vt:lpstr>
      <vt:lpstr> Accommodations &amp; COVID-19</vt:lpstr>
      <vt:lpstr>Medical Inquiries &amp; COVID 19 </vt:lpstr>
      <vt:lpstr>COVID-19: Medical Exams and Privacy Issues</vt:lpstr>
      <vt:lpstr>COVID-19: Medical Exams and Privacy Issues</vt:lpstr>
      <vt:lpstr>COVID-19: Medical Exams and Privacy Issues</vt:lpstr>
      <vt:lpstr>COVID-19: Medical Exams and Privacy Issues</vt:lpstr>
      <vt:lpstr>Can You Take Temperatures of Employees?</vt:lpstr>
      <vt:lpstr>COVID-19: Medical Exams and Privacy Issues</vt:lpstr>
      <vt:lpstr>COVID-19: Return to Work</vt:lpstr>
      <vt:lpstr>COVID-19: Return to Work</vt:lpstr>
      <vt:lpstr>COVID-19: Return to Work</vt:lpstr>
      <vt:lpstr>COVID-19: Return to Work</vt:lpstr>
      <vt:lpstr>COVID-19: Return to Work</vt:lpstr>
      <vt:lpstr>Contact Information</vt:lpstr>
    </vt:vector>
  </TitlesOfParts>
  <Company>Archer &amp; Greiner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Ask Archer: An "Emergency" Fireside Chat on the Biden Administration Vaccine Mandate</dc:title>
  <dc:creator>LeBrun, Ashley M.</dc:creator>
  <cp:lastModifiedBy>LeBrun, Ashley M.</cp:lastModifiedBy>
  <cp:revision>29</cp:revision>
  <dcterms:created xsi:type="dcterms:W3CDTF">2021-09-21T13:45:25Z</dcterms:created>
  <dcterms:modified xsi:type="dcterms:W3CDTF">2021-09-23T13:39:15Z</dcterms:modified>
</cp:coreProperties>
</file>