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59" r:id="rId5"/>
    <p:sldId id="261" r:id="rId6"/>
    <p:sldId id="262" r:id="rId7"/>
    <p:sldId id="257" r:id="rId8"/>
    <p:sldId id="283" r:id="rId9"/>
    <p:sldId id="284" r:id="rId10"/>
    <p:sldId id="288" r:id="rId11"/>
    <p:sldId id="273" r:id="rId12"/>
    <p:sldId id="285" r:id="rId13"/>
    <p:sldId id="286" r:id="rId14"/>
    <p:sldId id="280" r:id="rId15"/>
    <p:sldId id="281" r:id="rId16"/>
    <p:sldId id="287" r:id="rId17"/>
    <p:sldId id="272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/>
    <p:restoredTop sz="94807"/>
  </p:normalViewPr>
  <p:slideViewPr>
    <p:cSldViewPr snapToGrid="0" snapToObjects="1" showGuides="1">
      <p:cViewPr varScale="1">
        <p:scale>
          <a:sx n="124" d="100"/>
          <a:sy n="124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34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CC4F64-6445-E84D-940A-3BB48B681633}"/>
              </a:ext>
            </a:extLst>
          </p:cNvPr>
          <p:cNvCxnSpPr>
            <a:cxnSpLocks/>
          </p:cNvCxnSpPr>
          <p:nvPr userDrawn="1"/>
        </p:nvCxnSpPr>
        <p:spPr>
          <a:xfrm>
            <a:off x="375138" y="837398"/>
            <a:ext cx="11377308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FD5A331-B208-084F-BE19-A03825B98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96923" y="318182"/>
            <a:ext cx="992553" cy="4438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D21E59-9713-8A47-B7FF-4A707EDBBA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30154" y="364129"/>
            <a:ext cx="1841500" cy="397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222FC3-1C35-C74C-AFC0-FD1D6123373F}"/>
              </a:ext>
            </a:extLst>
          </p:cNvPr>
          <p:cNvSpPr txBox="1"/>
          <p:nvPr userDrawn="1"/>
        </p:nvSpPr>
        <p:spPr>
          <a:xfrm>
            <a:off x="4267200" y="6150814"/>
            <a:ext cx="4329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C00000"/>
                </a:solidFill>
              </a:rPr>
              <a:t>西南政法大学美国校友会与深圳市西南政法大学校友会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</a:rPr>
              <a:t>联合主办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</a:rPr>
              <a:t>深圳市西南政法大学涉外委员会协办</a:t>
            </a:r>
          </a:p>
        </p:txBody>
      </p:sp>
    </p:spTree>
    <p:extLst>
      <p:ext uri="{BB962C8B-B14F-4D97-AF65-F5344CB8AC3E}">
        <p14:creationId xmlns:p14="http://schemas.microsoft.com/office/powerpoint/2010/main" val="384003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ucc/2/2-105#Goods_2-105" TargetMode="External"/><Relationship Id="rId2" Type="http://schemas.openxmlformats.org/officeDocument/2006/relationships/hyperlink" Target="https://www.law.cornell.edu/ucc/2/2-103#Seller_2-10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aw.cornell.edu/ucc/2/2-103#Buyer_2-1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AC9401-78AB-2A4C-B3F2-D438689866E8}"/>
              </a:ext>
            </a:extLst>
          </p:cNvPr>
          <p:cNvSpPr txBox="1"/>
          <p:nvPr/>
        </p:nvSpPr>
        <p:spPr>
          <a:xfrm>
            <a:off x="3178279" y="1376492"/>
            <a:ext cx="5644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跨境破产与争议解决</a:t>
            </a:r>
            <a:r>
              <a:rPr lang="zh-CN" altLang="en-US" dirty="0"/>
              <a:t>（上）</a:t>
            </a:r>
            <a:endParaRPr lang="en-US" dirty="0"/>
          </a:p>
          <a:p>
            <a:pPr algn="ctr"/>
            <a:r>
              <a:rPr lang="en-US" dirty="0"/>
              <a:t>Cross-border Bankruptcy and Dispute Resolution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FE81A-43F9-484B-9BF4-A590A162F95E}"/>
              </a:ext>
            </a:extLst>
          </p:cNvPr>
          <p:cNvSpPr txBox="1"/>
          <p:nvPr/>
        </p:nvSpPr>
        <p:spPr>
          <a:xfrm>
            <a:off x="2406869" y="2218233"/>
            <a:ext cx="73782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Assume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Chinese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exporter/trade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(payment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yourself: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paid?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1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A6A248-188C-8245-B107-D4A3FD016174}"/>
              </a:ext>
            </a:extLst>
          </p:cNvPr>
          <p:cNvSpPr txBox="1"/>
          <p:nvPr/>
        </p:nvSpPr>
        <p:spPr>
          <a:xfrm>
            <a:off x="747132" y="401444"/>
            <a:ext cx="452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(“POC”)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2096AB-91F4-EC44-A0A4-FF1F9153A650}"/>
              </a:ext>
            </a:extLst>
          </p:cNvPr>
          <p:cNvSpPr txBox="1"/>
          <p:nvPr/>
        </p:nvSpPr>
        <p:spPr>
          <a:xfrm>
            <a:off x="864311" y="1703424"/>
            <a:ext cx="61963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POC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filing.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Normally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3-4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6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EC930E-1FD8-1F41-9C0D-44786729B5BF}"/>
              </a:ext>
            </a:extLst>
          </p:cNvPr>
          <p:cNvSpPr txBox="1"/>
          <p:nvPr/>
        </p:nvSpPr>
        <p:spPr>
          <a:xfrm>
            <a:off x="550985" y="369435"/>
            <a:ext cx="302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Claims and Interests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683430-BA94-104E-8ADC-C5D47488566E}"/>
              </a:ext>
            </a:extLst>
          </p:cNvPr>
          <p:cNvSpPr txBox="1"/>
          <p:nvPr/>
        </p:nvSpPr>
        <p:spPr>
          <a:xfrm>
            <a:off x="808892" y="1524000"/>
            <a:ext cx="820615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Proof of Claim or Interest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-Must be filed by the Claims Bar Date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Types of the claims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- Secured Claim- claim secured by  a lien in property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- Administrative Claim- Costs and expenses of estate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-Priority Claims- -pre- petition wages and salaries ( w/limits); contributions to employee benefit plans; alimony, support and maintenance; taxes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- Unsecured Claim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- Equity 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1BE9E0-7AB7-BA45-81BA-5F4AA4AF2758}"/>
              </a:ext>
            </a:extLst>
          </p:cNvPr>
          <p:cNvSpPr txBox="1"/>
          <p:nvPr/>
        </p:nvSpPr>
        <p:spPr>
          <a:xfrm>
            <a:off x="509239" y="211874"/>
            <a:ext cx="558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altLang="zh-CN" dirty="0"/>
              <a:t>Official</a:t>
            </a:r>
            <a:r>
              <a:rPr lang="zh-CN" altLang="en-US" dirty="0"/>
              <a:t> </a:t>
            </a:r>
            <a:r>
              <a:rPr lang="en-US" altLang="zh-CN" dirty="0"/>
              <a:t>Committee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Unsecured</a:t>
            </a:r>
            <a:r>
              <a:rPr lang="zh-CN" altLang="en-US" dirty="0"/>
              <a:t> </a:t>
            </a:r>
            <a:r>
              <a:rPr lang="en-US" altLang="zh-CN" dirty="0"/>
              <a:t>Creditors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Chapter</a:t>
            </a:r>
            <a:r>
              <a:rPr lang="zh-CN" altLang="en-US" dirty="0"/>
              <a:t> </a:t>
            </a:r>
            <a:r>
              <a:rPr lang="en-US" altLang="zh-CN" dirty="0"/>
              <a:t>11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26A772-4B1E-C245-A01A-FC83710044F5}"/>
              </a:ext>
            </a:extLst>
          </p:cNvPr>
          <p:cNvSpPr txBox="1"/>
          <p:nvPr/>
        </p:nvSpPr>
        <p:spPr>
          <a:xfrm>
            <a:off x="646771" y="1248937"/>
            <a:ext cx="9367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Formation</a:t>
            </a:r>
            <a:r>
              <a:rPr lang="en-US" altLang="zh-CN" dirty="0"/>
              <a:t>----Form,</a:t>
            </a:r>
            <a:r>
              <a:rPr lang="zh-CN" altLang="en-US" dirty="0"/>
              <a:t> </a:t>
            </a:r>
            <a:r>
              <a:rPr lang="en-US" altLang="zh-CN" dirty="0"/>
              <a:t>US</a:t>
            </a:r>
            <a:r>
              <a:rPr lang="zh-CN" altLang="en-US" dirty="0"/>
              <a:t> </a:t>
            </a:r>
            <a:r>
              <a:rPr lang="en-US" altLang="zh-CN" dirty="0"/>
              <a:t>Trustee</a:t>
            </a:r>
          </a:p>
          <a:p>
            <a:endParaRPr lang="en-US" altLang="zh-CN" dirty="0"/>
          </a:p>
          <a:p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20/30</a:t>
            </a:r>
            <a:r>
              <a:rPr lang="zh-CN" altLang="en-US" dirty="0"/>
              <a:t> </a:t>
            </a:r>
            <a:r>
              <a:rPr lang="en-US" altLang="zh-CN" dirty="0"/>
              <a:t>Largest</a:t>
            </a:r>
            <a:r>
              <a:rPr lang="zh-CN" altLang="en-US" dirty="0"/>
              <a:t> </a:t>
            </a:r>
            <a:r>
              <a:rPr lang="en-US" altLang="zh-CN" dirty="0"/>
              <a:t>Unsecured</a:t>
            </a:r>
            <a:r>
              <a:rPr lang="zh-CN" altLang="en-US" dirty="0"/>
              <a:t> </a:t>
            </a:r>
            <a:r>
              <a:rPr lang="en-US" altLang="zh-CN" dirty="0"/>
              <a:t>Creditors</a:t>
            </a:r>
          </a:p>
          <a:p>
            <a:endParaRPr lang="en-US" dirty="0"/>
          </a:p>
          <a:p>
            <a:r>
              <a:rPr lang="en-US" altLang="zh-CN" dirty="0"/>
              <a:t>Professionals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Committee</a:t>
            </a:r>
          </a:p>
          <a:p>
            <a:r>
              <a:rPr lang="en-US" altLang="zh-CN" dirty="0"/>
              <a:t>--Counsel,</a:t>
            </a:r>
            <a:r>
              <a:rPr lang="zh-CN" altLang="en-US" dirty="0"/>
              <a:t> </a:t>
            </a:r>
            <a:r>
              <a:rPr lang="en-US" altLang="zh-CN" dirty="0"/>
              <a:t>Financial</a:t>
            </a:r>
            <a:r>
              <a:rPr lang="zh-CN" altLang="en-US" dirty="0"/>
              <a:t> </a:t>
            </a:r>
            <a:r>
              <a:rPr lang="en-US" altLang="zh-CN" dirty="0"/>
              <a:t>Advisor</a:t>
            </a:r>
          </a:p>
          <a:p>
            <a:r>
              <a:rPr lang="en-US" altLang="zh-CN" dirty="0"/>
              <a:t>--Who</a:t>
            </a:r>
            <a:r>
              <a:rPr lang="zh-CN" altLang="en-US" dirty="0"/>
              <a:t> </a:t>
            </a:r>
            <a:r>
              <a:rPr lang="en-US" altLang="zh-CN" dirty="0"/>
              <a:t>pays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Professionals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--Debtor-in-Possession</a:t>
            </a:r>
            <a:r>
              <a:rPr lang="zh-CN" altLang="en-US" dirty="0"/>
              <a:t> </a:t>
            </a:r>
            <a:r>
              <a:rPr lang="en-US" altLang="zh-CN" dirty="0"/>
              <a:t>(DIP)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US</a:t>
            </a:r>
            <a:r>
              <a:rPr lang="zh-CN" altLang="en-US" dirty="0"/>
              <a:t> </a:t>
            </a:r>
            <a:r>
              <a:rPr lang="en-US" altLang="zh-CN" dirty="0"/>
              <a:t>v.</a:t>
            </a:r>
            <a:r>
              <a:rPr lang="zh-CN" altLang="en-US" dirty="0"/>
              <a:t> </a:t>
            </a:r>
            <a:r>
              <a:rPr lang="en-US" altLang="zh-CN" dirty="0"/>
              <a:t>Bankruptcy</a:t>
            </a:r>
            <a:r>
              <a:rPr lang="zh-CN" altLang="en-US" dirty="0"/>
              <a:t> </a:t>
            </a:r>
            <a:r>
              <a:rPr lang="en-US" altLang="zh-CN" dirty="0"/>
              <a:t>Administrator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China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Reorganization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1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92BE75-AE2C-0341-BCC6-246BE1716F82}"/>
              </a:ext>
            </a:extLst>
          </p:cNvPr>
          <p:cNvSpPr txBox="1"/>
          <p:nvPr/>
        </p:nvSpPr>
        <p:spPr>
          <a:xfrm>
            <a:off x="568712" y="446049"/>
            <a:ext cx="909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Committee</a:t>
            </a:r>
            <a:r>
              <a:rPr lang="zh-CN" altLang="en-US" dirty="0"/>
              <a:t> </a:t>
            </a:r>
            <a:r>
              <a:rPr lang="en-US" altLang="zh-CN" dirty="0"/>
              <a:t>v.</a:t>
            </a:r>
            <a:r>
              <a:rPr lang="zh-CN" altLang="en-US" dirty="0"/>
              <a:t> </a:t>
            </a:r>
            <a:r>
              <a:rPr lang="en-US" altLang="zh-CN" dirty="0"/>
              <a:t>Directors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Officers</a:t>
            </a:r>
            <a:r>
              <a:rPr lang="zh-CN" altLang="en-US" dirty="0"/>
              <a:t> </a:t>
            </a:r>
            <a:r>
              <a:rPr lang="en-US" altLang="zh-CN" dirty="0"/>
              <a:t>(“D&amp;O”)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BF2A3-AE7A-1E4D-900A-9C00385C7409}"/>
              </a:ext>
            </a:extLst>
          </p:cNvPr>
          <p:cNvSpPr txBox="1"/>
          <p:nvPr/>
        </p:nvSpPr>
        <p:spPr>
          <a:xfrm>
            <a:off x="947854" y="1527717"/>
            <a:ext cx="81738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D&amp;Os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US</a:t>
            </a:r>
            <a:r>
              <a:rPr lang="zh-CN" altLang="en-US" dirty="0"/>
              <a:t> </a:t>
            </a:r>
            <a:r>
              <a:rPr lang="en-US" altLang="zh-CN" dirty="0"/>
              <a:t>companies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D&amp;S</a:t>
            </a:r>
            <a:r>
              <a:rPr lang="zh-CN" altLang="en-US" dirty="0"/>
              <a:t> </a:t>
            </a:r>
            <a:r>
              <a:rPr lang="en-US" altLang="zh-CN" dirty="0"/>
              <a:t>liability</a:t>
            </a:r>
            <a:r>
              <a:rPr lang="zh-CN" altLang="en-US" dirty="0"/>
              <a:t> </a:t>
            </a:r>
            <a:r>
              <a:rPr lang="en-US" altLang="zh-CN" dirty="0"/>
              <a:t>insurance.</a:t>
            </a:r>
          </a:p>
          <a:p>
            <a:endParaRPr lang="en-US" dirty="0"/>
          </a:p>
          <a:p>
            <a:r>
              <a:rPr lang="en-US" altLang="zh-CN" dirty="0"/>
              <a:t>D&amp;Os</a:t>
            </a:r>
            <a:r>
              <a:rPr lang="zh-CN" altLang="en-US" dirty="0"/>
              <a:t>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liable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breach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fiduciary</a:t>
            </a:r>
            <a:r>
              <a:rPr lang="zh-CN" altLang="en-US" dirty="0"/>
              <a:t> </a:t>
            </a:r>
            <a:r>
              <a:rPr lang="en-US" altLang="zh-CN" dirty="0"/>
              <a:t>duties</a:t>
            </a:r>
          </a:p>
          <a:p>
            <a:endParaRPr lang="en-US" dirty="0"/>
          </a:p>
          <a:p>
            <a:r>
              <a:rPr lang="en-US" altLang="zh-CN" dirty="0"/>
              <a:t>Standing</a:t>
            </a:r>
          </a:p>
          <a:p>
            <a:endParaRPr lang="en-US" dirty="0"/>
          </a:p>
          <a:p>
            <a:r>
              <a:rPr lang="en-US" altLang="zh-CN" dirty="0"/>
              <a:t>Case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EC8488-0B4B-834B-8BA3-B9556EA3D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765" y="2243047"/>
            <a:ext cx="3788470" cy="13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8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725FE3-B388-1C41-A807-6C3CDB23D306}"/>
              </a:ext>
            </a:extLst>
          </p:cNvPr>
          <p:cNvSpPr txBox="1"/>
          <p:nvPr/>
        </p:nvSpPr>
        <p:spPr>
          <a:xfrm>
            <a:off x="480011" y="413793"/>
            <a:ext cx="4536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Avoidance Actions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F7478D-50F5-374B-932F-C41A2DA50DBF}"/>
              </a:ext>
            </a:extLst>
          </p:cNvPr>
          <p:cNvSpPr txBox="1"/>
          <p:nvPr/>
        </p:nvSpPr>
        <p:spPr>
          <a:xfrm>
            <a:off x="890954" y="1301262"/>
            <a:ext cx="10304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Preference</a:t>
            </a:r>
          </a:p>
          <a:p>
            <a:r>
              <a:rPr lang="en-US" sz="2000" dirty="0"/>
              <a:t> - a transfer was made from Debtor’s property</a:t>
            </a:r>
          </a:p>
          <a:p>
            <a:r>
              <a:rPr lang="en-US" sz="2000" dirty="0"/>
              <a:t> - to or on behalf of a creditor</a:t>
            </a:r>
          </a:p>
          <a:p>
            <a:r>
              <a:rPr lang="en-US" sz="2000" dirty="0"/>
              <a:t>  - on account of an antecedent debt</a:t>
            </a:r>
          </a:p>
          <a:p>
            <a:r>
              <a:rPr lang="en-US" sz="2000" dirty="0"/>
              <a:t> - while Debtor was insolvent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On or within 90 days before Debtor filed bankruptcy ( one year for an insider transfer)</a:t>
            </a:r>
          </a:p>
          <a:p>
            <a:r>
              <a:rPr lang="en-US" sz="2000" dirty="0"/>
              <a:t>- That enables the recipient to receive more than if Debtor were liquidated and the proceeds distributed to each creditor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Defenses</a:t>
            </a:r>
          </a:p>
          <a:p>
            <a:r>
              <a:rPr lang="en-US" sz="2000" dirty="0"/>
              <a:t>   -Ordinary Course of Business</a:t>
            </a:r>
          </a:p>
          <a:p>
            <a:r>
              <a:rPr lang="en-US" sz="2000" dirty="0"/>
              <a:t> - Subsequent New Value</a:t>
            </a:r>
          </a:p>
          <a:p>
            <a:r>
              <a:rPr lang="en-US" sz="2000" dirty="0"/>
              <a:t>   - Contemporaneous Exchange of New Value</a:t>
            </a:r>
          </a:p>
        </p:txBody>
      </p:sp>
    </p:spTree>
    <p:extLst>
      <p:ext uri="{BB962C8B-B14F-4D97-AF65-F5344CB8AC3E}">
        <p14:creationId xmlns:p14="http://schemas.microsoft.com/office/powerpoint/2010/main" val="241016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D5D712-2693-A34F-A7F4-9BA15C4F36A2}"/>
              </a:ext>
            </a:extLst>
          </p:cNvPr>
          <p:cNvSpPr txBox="1"/>
          <p:nvPr/>
        </p:nvSpPr>
        <p:spPr>
          <a:xfrm>
            <a:off x="504726" y="401436"/>
            <a:ext cx="25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Avoidance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85FBB-9441-204F-ADEB-06C983C48746}"/>
              </a:ext>
            </a:extLst>
          </p:cNvPr>
          <p:cNvSpPr txBox="1"/>
          <p:nvPr/>
        </p:nvSpPr>
        <p:spPr>
          <a:xfrm>
            <a:off x="703385" y="1629508"/>
            <a:ext cx="9917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Fraudulent Transfer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Actual- Debtor transferred property with the intent to hinder or delay creditors </a:t>
            </a:r>
          </a:p>
          <a:p>
            <a:pPr marL="285750" indent="-28575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-Constructive- Debtor received less than reasonably equivalent value in exchange for transfer and the transfer was made when the debtor was insolvent or rendered insolvent by the transfer</a:t>
            </a:r>
          </a:p>
        </p:txBody>
      </p:sp>
    </p:spTree>
    <p:extLst>
      <p:ext uri="{BB962C8B-B14F-4D97-AF65-F5344CB8AC3E}">
        <p14:creationId xmlns:p14="http://schemas.microsoft.com/office/powerpoint/2010/main" val="680914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4925BB-8F83-474A-BE98-57538BAA3395}"/>
              </a:ext>
            </a:extLst>
          </p:cNvPr>
          <p:cNvSpPr txBox="1"/>
          <p:nvPr/>
        </p:nvSpPr>
        <p:spPr>
          <a:xfrm>
            <a:off x="402950" y="383060"/>
            <a:ext cx="52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Committee’s</a:t>
            </a:r>
            <a:r>
              <a:rPr lang="zh-CN" altLang="en-US" dirty="0"/>
              <a:t> </a:t>
            </a:r>
            <a:r>
              <a:rPr lang="en-US" altLang="zh-CN" dirty="0"/>
              <a:t>Role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Reorganization</a:t>
            </a:r>
            <a:r>
              <a:rPr lang="zh-CN" altLang="en-US" dirty="0"/>
              <a:t> </a:t>
            </a:r>
            <a:r>
              <a:rPr lang="en-US" altLang="zh-CN" dirty="0"/>
              <a:t>Plan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962A8-BC5E-7A4D-BD05-0AED5F11FD24}"/>
              </a:ext>
            </a:extLst>
          </p:cNvPr>
          <p:cNvSpPr txBox="1"/>
          <p:nvPr/>
        </p:nvSpPr>
        <p:spPr>
          <a:xfrm>
            <a:off x="802888" y="2241395"/>
            <a:ext cx="9355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-Committee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right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submit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solicit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Plan.</a:t>
            </a:r>
          </a:p>
          <a:p>
            <a:r>
              <a:rPr lang="en-US" altLang="zh-CN" dirty="0"/>
              <a:t>-Committee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help</a:t>
            </a:r>
            <a:r>
              <a:rPr lang="zh-CN" altLang="en-US" dirty="0"/>
              <a:t> </a:t>
            </a:r>
            <a:r>
              <a:rPr lang="en-US" altLang="zh-CN" dirty="0"/>
              <a:t>unsecured</a:t>
            </a:r>
            <a:r>
              <a:rPr lang="zh-CN" altLang="en-US" dirty="0"/>
              <a:t> </a:t>
            </a:r>
            <a:r>
              <a:rPr lang="en-US" altLang="zh-CN" dirty="0"/>
              <a:t>creditors</a:t>
            </a:r>
            <a:r>
              <a:rPr lang="zh-CN" altLang="en-US" dirty="0"/>
              <a:t> </a:t>
            </a:r>
            <a:r>
              <a:rPr lang="en-US" altLang="zh-CN" dirty="0"/>
              <a:t>negotiate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better</a:t>
            </a:r>
            <a:r>
              <a:rPr lang="zh-CN" altLang="en-US" dirty="0"/>
              <a:t> </a:t>
            </a:r>
            <a:r>
              <a:rPr lang="en-US" altLang="zh-CN" dirty="0"/>
              <a:t>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8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F201C-A405-6A45-95BE-EE4E36DBB27B}"/>
              </a:ext>
            </a:extLst>
          </p:cNvPr>
          <p:cNvSpPr/>
          <p:nvPr/>
        </p:nvSpPr>
        <p:spPr>
          <a:xfrm>
            <a:off x="315522" y="368122"/>
            <a:ext cx="7444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allows--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Deposition of Assets- 363 Sale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-Opportunities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Buyers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5C4DB4-9A4D-0C4B-9640-9C343F73A3D1}"/>
              </a:ext>
            </a:extLst>
          </p:cNvPr>
          <p:cNvSpPr txBox="1"/>
          <p:nvPr/>
        </p:nvSpPr>
        <p:spPr>
          <a:xfrm>
            <a:off x="1242645" y="1797784"/>
            <a:ext cx="84523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Dispositions in the ordinary Course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Dispositions outside  the ordinary Course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Sales “ Free and Clear”</a:t>
            </a:r>
          </a:p>
        </p:txBody>
      </p:sp>
    </p:spTree>
    <p:extLst>
      <p:ext uri="{BB962C8B-B14F-4D97-AF65-F5344CB8AC3E}">
        <p14:creationId xmlns:p14="http://schemas.microsoft.com/office/powerpoint/2010/main" val="160373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E7133C-7021-924E-9DEB-73B7B58B15E6}"/>
              </a:ext>
            </a:extLst>
          </p:cNvPr>
          <p:cNvSpPr txBox="1"/>
          <p:nvPr/>
        </p:nvSpPr>
        <p:spPr>
          <a:xfrm>
            <a:off x="1254370" y="2332892"/>
            <a:ext cx="9390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3537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3775B-C578-554C-8332-D17AD68252FF}"/>
              </a:ext>
            </a:extLst>
          </p:cNvPr>
          <p:cNvSpPr txBox="1"/>
          <p:nvPr/>
        </p:nvSpPr>
        <p:spPr>
          <a:xfrm>
            <a:off x="855784" y="1235002"/>
            <a:ext cx="1062997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Pre-bankruptcy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(before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voluntary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Bankruptcy)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提交破产申请前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Interest(PMSI)--5’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Petition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v.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Litigation--20’</a:t>
            </a:r>
            <a:b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Post-bankruptcy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提交破产申请后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Transit-- Stoppage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Delivery—5’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Petition-Reclamation—5’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“received”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days---Reclamation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withdraw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“not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administratively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insolvent”—5’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(“POC”)--5’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Unsecured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Creditors-30’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Q&amp;A—15’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5AECF-59F9-5C47-A82E-75B635130710}"/>
              </a:ext>
            </a:extLst>
          </p:cNvPr>
          <p:cNvSpPr txBox="1"/>
          <p:nvPr/>
        </p:nvSpPr>
        <p:spPr>
          <a:xfrm>
            <a:off x="644135" y="298463"/>
            <a:ext cx="249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目录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57409-6371-D24E-B25B-73B9CBA3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921" y="1235002"/>
            <a:ext cx="1527295" cy="15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0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79210C-FFC6-1043-9419-F47639491480}"/>
              </a:ext>
            </a:extLst>
          </p:cNvPr>
          <p:cNvSpPr/>
          <p:nvPr/>
        </p:nvSpPr>
        <p:spPr>
          <a:xfrm>
            <a:off x="594226" y="318254"/>
            <a:ext cx="4657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Parties in a Bankruptcy Case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相关方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36BE0C-CE43-834F-A6FB-2A02674EA02C}"/>
              </a:ext>
            </a:extLst>
          </p:cNvPr>
          <p:cNvSpPr txBox="1"/>
          <p:nvPr/>
        </p:nvSpPr>
        <p:spPr>
          <a:xfrm>
            <a:off x="844062" y="1150446"/>
            <a:ext cx="10503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U.S. Trustee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- General monitoring of the bankruptcy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Chapter 7 Trustee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- Collect, liquidate and  distribute assets ( if any)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Debtor-in- Possession ( DIP)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- Chapter 11 debtor that remains in possession of the assets and operate the business during the bankruptcy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Committees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-  Are appointed in Chapter 11 cases by the U.S. Trustee to represent the interest of the creditors as a class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596BA9-B7D5-0F44-9C5F-C4F87E9D2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027" y="894846"/>
            <a:ext cx="3002746" cy="168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0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C8DCEE-08B1-C14B-A008-BDC2A96BEAF9}"/>
              </a:ext>
            </a:extLst>
          </p:cNvPr>
          <p:cNvSpPr/>
          <p:nvPr/>
        </p:nvSpPr>
        <p:spPr>
          <a:xfrm>
            <a:off x="440763" y="366300"/>
            <a:ext cx="391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Pre-Bankruptcy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提交破产申请前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9F51-6F14-314F-822A-6A6EBB4EBBDE}"/>
              </a:ext>
            </a:extLst>
          </p:cNvPr>
          <p:cNvSpPr txBox="1"/>
          <p:nvPr/>
        </p:nvSpPr>
        <p:spPr>
          <a:xfrm>
            <a:off x="574431" y="1330580"/>
            <a:ext cx="60842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PMSI—Purchase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UCC—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“shield’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exporters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Goods—You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PMSI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provision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authorizing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Seller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UCC-1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(Financing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</a:p>
          <a:p>
            <a:pPr marL="457200" indent="-457200">
              <a:buAutoNum type="arabicPeriod"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UCC-1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Buyer</a:t>
            </a:r>
          </a:p>
          <a:p>
            <a:pPr marL="457200" indent="-457200">
              <a:buAutoNum type="arabicPeriod"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significantly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Export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SinoSure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marL="457200" indent="-457200">
              <a:buAutoNum type="arabicPeriod"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119529-F485-094D-A235-D2BE33E43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862" y="1029557"/>
            <a:ext cx="3916080" cy="500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5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86C087-5C77-1E41-BF18-E639004E43DC}"/>
              </a:ext>
            </a:extLst>
          </p:cNvPr>
          <p:cNvSpPr txBox="1"/>
          <p:nvPr/>
        </p:nvSpPr>
        <p:spPr>
          <a:xfrm>
            <a:off x="450908" y="373137"/>
            <a:ext cx="6295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Pre-Bankruptcy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提交破产申请前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10BB66-DF6D-E549-8606-3EC0ACD0E58B}"/>
              </a:ext>
            </a:extLst>
          </p:cNvPr>
          <p:cNvSpPr txBox="1"/>
          <p:nvPr/>
        </p:nvSpPr>
        <p:spPr>
          <a:xfrm>
            <a:off x="450908" y="1081023"/>
            <a:ext cx="111723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Litigation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v.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Petition(“IBP”)</a:t>
            </a:r>
          </a:p>
          <a:p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analysis:</a:t>
            </a: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fee: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similar—flat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$400.00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litigation;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$335.00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Chapter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Petitioning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attorney’s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reimbursed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expenses;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claw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fraudulently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Estate.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Statute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Avoidance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Fraudulent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Transfers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Defendant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litigation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expires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avoidance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fraudulent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transfers.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6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19CA01-F8C4-7D4A-93B0-2413270E95FF}"/>
              </a:ext>
            </a:extLst>
          </p:cNvPr>
          <p:cNvSpPr txBox="1"/>
          <p:nvPr/>
        </p:nvSpPr>
        <p:spPr>
          <a:xfrm>
            <a:off x="347974" y="301083"/>
            <a:ext cx="6164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Commencement of Case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825088-584A-574D-B350-D181661EFB28}"/>
              </a:ext>
            </a:extLst>
          </p:cNvPr>
          <p:cNvSpPr txBox="1"/>
          <p:nvPr/>
        </p:nvSpPr>
        <p:spPr>
          <a:xfrm>
            <a:off x="1195754" y="1570892"/>
            <a:ext cx="102811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Case is commenced with the filing of a 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Voluntary vs. Involuntary by Debtor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-Voluntary is commence by Debtor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-Involuntary in commenced by the Creditors-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- 1 creditor if Debtor has less than 12 creditors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- 3 creditors if Debtor has 12 or more  creditors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aggregate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claims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petitioning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$16,750.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Estate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“Claw-Back”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litigations.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43868C-4970-C746-8664-F9885C756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640" y="1570892"/>
            <a:ext cx="2309606" cy="152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2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EEFC8C-96AF-7C42-AE69-CADCD831DF7C}"/>
              </a:ext>
            </a:extLst>
          </p:cNvPr>
          <p:cNvSpPr/>
          <p:nvPr/>
        </p:nvSpPr>
        <p:spPr>
          <a:xfrm>
            <a:off x="464426" y="514581"/>
            <a:ext cx="8200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Post-bankruptcy: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Stoppage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提交破产申请后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FFF705-5FD6-3042-A536-AE7D9C686071}"/>
              </a:ext>
            </a:extLst>
          </p:cNvPr>
          <p:cNvSpPr/>
          <p:nvPr/>
        </p:nvSpPr>
        <p:spPr>
          <a:xfrm>
            <a:off x="951469" y="1718950"/>
            <a:ext cx="95641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§ 2-705. Seller's Stoppage of Delivery in Transit or Otherwise.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seller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may stop delivery of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goods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in the possession of a carrier or other bailee when he discovers the 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buyer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to be insolvent and may stop delivery when the buyer repudiates or fails to make a payment due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before delivery or if for any other reason the seller has a right to withhold or reclaim the goods.</a:t>
            </a:r>
          </a:p>
        </p:txBody>
      </p:sp>
    </p:spTree>
    <p:extLst>
      <p:ext uri="{BB962C8B-B14F-4D97-AF65-F5344CB8AC3E}">
        <p14:creationId xmlns:p14="http://schemas.microsoft.com/office/powerpoint/2010/main" val="229309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365655-A374-0D45-A525-579BFBEB8530}"/>
              </a:ext>
            </a:extLst>
          </p:cNvPr>
          <p:cNvSpPr txBox="1"/>
          <p:nvPr/>
        </p:nvSpPr>
        <p:spPr>
          <a:xfrm>
            <a:off x="433692" y="418923"/>
            <a:ext cx="614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Reclamation-for</a:t>
            </a:r>
            <a:r>
              <a:rPr lang="zh-CN" altLang="en-US" dirty="0"/>
              <a:t> </a:t>
            </a:r>
            <a:r>
              <a:rPr lang="en-US" altLang="zh-CN" dirty="0"/>
              <a:t>goods</a:t>
            </a:r>
            <a:r>
              <a:rPr lang="zh-CN" altLang="en-US" dirty="0"/>
              <a:t> </a:t>
            </a:r>
            <a:r>
              <a:rPr lang="en-US" altLang="zh-CN" dirty="0"/>
              <a:t>received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Debtor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45</a:t>
            </a:r>
            <a:r>
              <a:rPr lang="zh-CN" altLang="en-US" dirty="0"/>
              <a:t> </a:t>
            </a:r>
            <a:r>
              <a:rPr lang="en-US" altLang="zh-CN" dirty="0"/>
              <a:t>days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0F0B38-3BE5-F044-89D3-F046C6E8A4E6}"/>
              </a:ext>
            </a:extLst>
          </p:cNvPr>
          <p:cNvSpPr txBox="1"/>
          <p:nvPr/>
        </p:nvSpPr>
        <p:spPr>
          <a:xfrm>
            <a:off x="740803" y="1517470"/>
            <a:ext cx="94905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</a:t>
            </a:r>
            <a:r>
              <a:rPr lang="en-US" altLang="zh-CN" dirty="0"/>
              <a:t>”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Received”—When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Debtors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possession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Reclamation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served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bankruptcy</a:t>
            </a:r>
            <a:r>
              <a:rPr lang="en-US" altLang="zh-CN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6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B51D11-AD51-E743-93C8-0CEE47D12A6B}"/>
              </a:ext>
            </a:extLst>
          </p:cNvPr>
          <p:cNvSpPr/>
          <p:nvPr/>
        </p:nvSpPr>
        <p:spPr>
          <a:xfrm>
            <a:off x="1115725" y="1891954"/>
            <a:ext cx="69655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“received”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days---Reclamation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withdraw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“not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administratively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insolvent”—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F4AF0D-54A1-4540-9F5F-BF0ED2084427}"/>
              </a:ext>
            </a:extLst>
          </p:cNvPr>
          <p:cNvSpPr txBox="1"/>
          <p:nvPr/>
        </p:nvSpPr>
        <p:spPr>
          <a:xfrm>
            <a:off x="769736" y="358647"/>
            <a:ext cx="472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goods</a:t>
            </a:r>
            <a:r>
              <a:rPr lang="zh-CN" altLang="en-US" dirty="0"/>
              <a:t> </a:t>
            </a:r>
            <a:r>
              <a:rPr lang="en-US" altLang="zh-CN" dirty="0"/>
              <a:t>received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20</a:t>
            </a:r>
            <a:r>
              <a:rPr lang="zh-CN" altLang="en-US" dirty="0"/>
              <a:t> </a:t>
            </a:r>
            <a:r>
              <a:rPr lang="en-US" altLang="zh-CN" dirty="0"/>
              <a:t>days</a:t>
            </a:r>
            <a:r>
              <a:rPr lang="zh-CN" altLang="en-US" dirty="0"/>
              <a:t> </a:t>
            </a:r>
            <a:r>
              <a:rPr lang="en-US" altLang="zh-CN" dirty="0"/>
              <a:t>before</a:t>
            </a:r>
            <a:r>
              <a:rPr lang="zh-CN" altLang="en-US" dirty="0"/>
              <a:t> </a:t>
            </a:r>
            <a:r>
              <a:rPr lang="en-US" altLang="zh-CN" dirty="0"/>
              <a:t>bankruptcy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678E71-CADA-844F-BD19-EA98F1F64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334" y="1664413"/>
            <a:ext cx="2777307" cy="176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0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1030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Zhang</dc:creator>
  <cp:lastModifiedBy>Packman, Stephen</cp:lastModifiedBy>
  <cp:revision>27</cp:revision>
  <dcterms:created xsi:type="dcterms:W3CDTF">2020-07-18T01:06:27Z</dcterms:created>
  <dcterms:modified xsi:type="dcterms:W3CDTF">2020-07-20T15:27:05Z</dcterms:modified>
</cp:coreProperties>
</file>