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70" r:id="rId14"/>
    <p:sldId id="269" r:id="rId15"/>
    <p:sldId id="271" r:id="rId16"/>
    <p:sldId id="272" r:id="rId17"/>
    <p:sldId id="274" r:id="rId18"/>
    <p:sldId id="273" r:id="rId19"/>
    <p:sldId id="275" r:id="rId20"/>
    <p:sldId id="276" r:id="rId21"/>
    <p:sldId id="277" r:id="rId22"/>
    <p:sldId id="278" r:id="rId23"/>
    <p:sldId id="279" r:id="rId24"/>
    <p:sldId id="280" r:id="rId25"/>
    <p:sldId id="281"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6323" autoAdjust="0"/>
  </p:normalViewPr>
  <p:slideViewPr>
    <p:cSldViewPr snapToGrid="0">
      <p:cViewPr varScale="1">
        <p:scale>
          <a:sx n="59" d="100"/>
          <a:sy n="59" d="100"/>
        </p:scale>
        <p:origin x="44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98BEC07-7738-4328-B1A8-6B71B2408249}" type="datetimeFigureOut">
              <a:rPr lang="en-US" smtClean="0"/>
              <a:t>8/13/2020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351B0E-0AB6-44B3-8060-72B3737B66A5}" type="slidenum">
              <a:rPr lang="en-US" smtClean="0"/>
              <a:t>‹#›</a:t>
            </a:fld>
            <a:endParaRPr lang="en-US"/>
          </a:p>
        </p:txBody>
      </p:sp>
    </p:spTree>
    <p:extLst>
      <p:ext uri="{BB962C8B-B14F-4D97-AF65-F5344CB8AC3E}">
        <p14:creationId xmlns:p14="http://schemas.microsoft.com/office/powerpoint/2010/main" val="3108187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351B0E-0AB6-44B3-8060-72B3737B66A5}" type="slidenum">
              <a:rPr lang="en-US" smtClean="0"/>
              <a:t>2</a:t>
            </a:fld>
            <a:endParaRPr lang="en-US"/>
          </a:p>
        </p:txBody>
      </p:sp>
    </p:spTree>
    <p:extLst>
      <p:ext uri="{BB962C8B-B14F-4D97-AF65-F5344CB8AC3E}">
        <p14:creationId xmlns:p14="http://schemas.microsoft.com/office/powerpoint/2010/main" val="62416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54ACA-CE60-47BF-88B9-99F74304BA80}"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113013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4ACA-CE60-47BF-88B9-99F74304BA80}"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285566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4ACA-CE60-47BF-88B9-99F74304BA80}"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166358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4ACA-CE60-47BF-88B9-99F74304BA80}"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4466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54ACA-CE60-47BF-88B9-99F74304BA80}"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274618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54ACA-CE60-47BF-88B9-99F74304BA80}"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304193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54ACA-CE60-47BF-88B9-99F74304BA80}" type="datetimeFigureOut">
              <a:rPr lang="en-US" smtClean="0"/>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100739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54ACA-CE60-47BF-88B9-99F74304BA80}" type="datetimeFigureOut">
              <a:rPr lang="en-US" smtClean="0"/>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390760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54ACA-CE60-47BF-88B9-99F74304BA80}" type="datetimeFigureOut">
              <a:rPr lang="en-US" smtClean="0"/>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53579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4ACA-CE60-47BF-88B9-99F74304BA80}"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1061876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4ACA-CE60-47BF-88B9-99F74304BA80}"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F0EBB-29A7-49ED-85E9-824ED0AD0738}" type="slidenum">
              <a:rPr lang="en-US" smtClean="0"/>
              <a:t>‹#›</a:t>
            </a:fld>
            <a:endParaRPr lang="en-US"/>
          </a:p>
        </p:txBody>
      </p:sp>
    </p:spTree>
    <p:extLst>
      <p:ext uri="{BB962C8B-B14F-4D97-AF65-F5344CB8AC3E}">
        <p14:creationId xmlns:p14="http://schemas.microsoft.com/office/powerpoint/2010/main" val="2578862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54ACA-CE60-47BF-88B9-99F74304BA80}" type="datetimeFigureOut">
              <a:rPr lang="en-US" smtClean="0"/>
              <a:t>8/13/2020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F0EBB-29A7-49ED-85E9-824ED0AD0738}" type="slidenum">
              <a:rPr lang="en-US" smtClean="0"/>
              <a:t>‹#›</a:t>
            </a:fld>
            <a:endParaRPr lang="en-US"/>
          </a:p>
        </p:txBody>
      </p:sp>
    </p:spTree>
    <p:extLst>
      <p:ext uri="{BB962C8B-B14F-4D97-AF65-F5344CB8AC3E}">
        <p14:creationId xmlns:p14="http://schemas.microsoft.com/office/powerpoint/2010/main" val="981894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theiilp.com/resources/Pictures/IILP_2016_Final_LowRes.pdf" TargetMode="External"/><Relationship Id="rId2" Type="http://schemas.openxmlformats.org/officeDocument/2006/relationships/hyperlink" Target="https://www.lawyermetrix.net/research-and-insights/news/diversit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aw.com/americanlawyer/2019/09/03/after-40-years-of-constant-change-whats-next-for-the-legal-industry/?slreturn=2020001710523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00B0F0"/>
                </a:solidFill>
              </a:rPr>
              <a:t>REINVENTING YOURSELF</a:t>
            </a:r>
            <a:r>
              <a:rPr lang="en-US" b="1" dirty="0" smtClean="0"/>
              <a:t> </a:t>
            </a:r>
            <a:endParaRPr lang="en-US" dirty="0"/>
          </a:p>
        </p:txBody>
      </p:sp>
      <p:sp>
        <p:nvSpPr>
          <p:cNvPr id="3" name="Subtitle 2"/>
          <p:cNvSpPr>
            <a:spLocks noGrp="1"/>
          </p:cNvSpPr>
          <p:nvPr>
            <p:ph type="subTitle" idx="1"/>
          </p:nvPr>
        </p:nvSpPr>
        <p:spPr/>
        <p:txBody>
          <a:bodyPr>
            <a:normAutofit/>
          </a:bodyPr>
          <a:lstStyle/>
          <a:p>
            <a:r>
              <a:rPr lang="en-US" sz="2800" dirty="0" smtClean="0"/>
              <a:t>How Lawyers Can Adapt to Changes in the Profession</a:t>
            </a:r>
            <a:r>
              <a:rPr lang="en-US" sz="2800" dirty="0"/>
              <a:t>, </a:t>
            </a:r>
            <a:r>
              <a:rPr lang="en-US" sz="2800" dirty="0" smtClean="0"/>
              <a:t>Market </a:t>
            </a:r>
            <a:r>
              <a:rPr lang="en-US" sz="2800" dirty="0"/>
              <a:t>Trends, </a:t>
            </a:r>
            <a:r>
              <a:rPr lang="en-US" sz="2800" dirty="0" smtClean="0"/>
              <a:t>Diversification and Adaptation to Change</a:t>
            </a:r>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a:p>
        </p:txBody>
      </p:sp>
    </p:spTree>
    <p:extLst>
      <p:ext uri="{BB962C8B-B14F-4D97-AF65-F5344CB8AC3E}">
        <p14:creationId xmlns:p14="http://schemas.microsoft.com/office/powerpoint/2010/main" val="4123248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p>
        </p:txBody>
      </p:sp>
      <p:sp>
        <p:nvSpPr>
          <p:cNvPr id="3" name="Content Placeholder 2"/>
          <p:cNvSpPr>
            <a:spLocks noGrp="1"/>
          </p:cNvSpPr>
          <p:nvPr>
            <p:ph idx="1"/>
          </p:nvPr>
        </p:nvSpPr>
        <p:spPr/>
        <p:txBody>
          <a:bodyPr/>
          <a:lstStyle/>
          <a:p>
            <a:r>
              <a:rPr lang="en-US" dirty="0" smtClean="0"/>
              <a:t>First key takeaway:  Technology is in fact making many aspects of “old law” practice not only outdated but completely unnecessary. </a:t>
            </a:r>
          </a:p>
          <a:p>
            <a:r>
              <a:rPr lang="en-US" dirty="0" smtClean="0"/>
              <a:t>Gone are the days of lawyers handling all of their matters in house. Outside services including consultants have become the norm not the exception. Law firms will need to “insource” these services as part of their overhead to attract clients and/or create strategic alliances with outsource providers to appease the economic concerns of clients and stay competitive.</a:t>
            </a:r>
          </a:p>
          <a:p>
            <a:r>
              <a:rPr lang="en-US" dirty="0" smtClean="0"/>
              <a:t>Clients will no longer pay law firms for non-attorney work. </a:t>
            </a:r>
            <a:endParaRPr lang="en-US" dirty="0"/>
          </a:p>
        </p:txBody>
      </p:sp>
    </p:spTree>
    <p:extLst>
      <p:ext uri="{BB962C8B-B14F-4D97-AF65-F5344CB8AC3E}">
        <p14:creationId xmlns:p14="http://schemas.microsoft.com/office/powerpoint/2010/main" val="3162344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744" y="212437"/>
            <a:ext cx="10504055" cy="1478252"/>
          </a:xfrm>
        </p:spPr>
        <p:txBody>
          <a:bodyPr>
            <a:normAutofit fontScale="90000"/>
          </a:bodyPr>
          <a:lstStyle/>
          <a:p>
            <a:r>
              <a:rPr lang="en-US" sz="3600" dirty="0" smtClean="0">
                <a:solidFill>
                  <a:srgbClr val="00B0F0"/>
                </a:solidFill>
              </a:rPr>
              <a:t>TECHNOLOGY WILL MAKE MANY OLDER ATTORNEYS OBSOLETE IF THE DO NOT ADAPT. THE YOUNGER GENERATION OF ATTORNEYS ARE “TECH SAVVY.” </a:t>
            </a:r>
            <a:r>
              <a:rPr lang="en-US" dirty="0" smtClean="0"/>
              <a:t/>
            </a:r>
            <a:br>
              <a:rPr lang="en-US" dirty="0" smtClean="0"/>
            </a:br>
            <a:endParaRPr lang="en-US" dirty="0"/>
          </a:p>
        </p:txBody>
      </p:sp>
      <p:sp>
        <p:nvSpPr>
          <p:cNvPr id="3" name="Content Placeholder 2"/>
          <p:cNvSpPr>
            <a:spLocks noGrp="1"/>
          </p:cNvSpPr>
          <p:nvPr>
            <p:ph idx="1"/>
          </p:nvPr>
        </p:nvSpPr>
        <p:spPr>
          <a:xfrm>
            <a:off x="3455469" y="5794408"/>
            <a:ext cx="10641531" cy="4495768"/>
          </a:xfrm>
        </p:spPr>
        <p:txBody>
          <a:bodyPr/>
          <a:lstStyle/>
          <a:p>
            <a:endParaRPr lang="en-US" dirty="0"/>
          </a:p>
          <a:p>
            <a:endParaRPr lang="en-US" dirty="0" smtClean="0"/>
          </a:p>
          <a:p>
            <a:endParaRPr lang="en-US" dirty="0"/>
          </a:p>
        </p:txBody>
      </p:sp>
    </p:spTree>
    <p:extLst>
      <p:ext uri="{BB962C8B-B14F-4D97-AF65-F5344CB8AC3E}">
        <p14:creationId xmlns:p14="http://schemas.microsoft.com/office/powerpoint/2010/main" val="1145536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ABA Model Rule 11 was revised in 2012 to add Comment 8, which says, “[t]o maintain the requisite knowledge and skill, a lawyer should keep abreast of changes in the law and its practice, including the benefits and risks associated with relevant technology, engage in continuing study and education and comply with all continuing legal education requirements to which the lawyer is subject.”</a:t>
            </a:r>
          </a:p>
          <a:p>
            <a:r>
              <a:rPr lang="en-US" dirty="0" smtClean="0"/>
              <a:t>Although firms may need less associates in the future, the technological savvy of young lawyers will work to their advantage.</a:t>
            </a:r>
          </a:p>
          <a:p>
            <a:r>
              <a:rPr lang="en-US" dirty="0"/>
              <a:t>“Having up-to-date tools—the core technologies that lawyers are expected to use to do their job—will be a deciding factor in lawyer engagement and their ability to function and how well-supported they feel in the </a:t>
            </a:r>
            <a:r>
              <a:rPr lang="en-US" dirty="0" smtClean="0"/>
              <a:t>day-to-day.”     </a:t>
            </a:r>
            <a:r>
              <a:rPr lang="en-US" b="1" i="1" dirty="0" smtClean="0"/>
              <a:t>https://www.law.com/americanlawyer/2019/09/03</a:t>
            </a:r>
            <a:r>
              <a:rPr lang="en-US" dirty="0" smtClean="0"/>
              <a:t>.</a:t>
            </a:r>
            <a:endParaRPr lang="en-US" dirty="0"/>
          </a:p>
        </p:txBody>
      </p:sp>
    </p:spTree>
    <p:extLst>
      <p:ext uri="{BB962C8B-B14F-4D97-AF65-F5344CB8AC3E}">
        <p14:creationId xmlns:p14="http://schemas.microsoft.com/office/powerpoint/2010/main" val="426559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B0F0"/>
                </a:solidFill>
              </a:rPr>
              <a:t>Market Trends</a:t>
            </a:r>
            <a:endParaRPr lang="en-US" dirty="0">
              <a:solidFill>
                <a:srgbClr val="00B0F0"/>
              </a:solidFill>
            </a:endParaRPr>
          </a:p>
        </p:txBody>
      </p:sp>
      <p:sp>
        <p:nvSpPr>
          <p:cNvPr id="3" name="Content Placeholder 2"/>
          <p:cNvSpPr>
            <a:spLocks noGrp="1"/>
          </p:cNvSpPr>
          <p:nvPr>
            <p:ph idx="1"/>
          </p:nvPr>
        </p:nvSpPr>
        <p:spPr/>
        <p:txBody>
          <a:bodyPr/>
          <a:lstStyle/>
          <a:p>
            <a:r>
              <a:rPr lang="en-US" dirty="0" smtClean="0"/>
              <a:t>Alternative Rate Structures. Clients, particularly ones from newly emerging markets, want alternative fee arrangements.  Flat fees; hybrids and success fees are becoming much more common. </a:t>
            </a:r>
          </a:p>
          <a:p>
            <a:r>
              <a:rPr lang="en-US" dirty="0" smtClean="0"/>
              <a:t>Corporations are no longer willing to pay unlimited hourly fees at high rates. Budgets are now the norm as are discounted rates and capped rates. </a:t>
            </a:r>
          </a:p>
          <a:p>
            <a:r>
              <a:rPr lang="en-US" dirty="0" smtClean="0"/>
              <a:t>The individual or “consumer” client can no longer afford most legal representation except where the case warrants a contingency fee arrangement or they have no choice (but will they pay you?). </a:t>
            </a:r>
            <a:endParaRPr lang="en-US" dirty="0"/>
          </a:p>
        </p:txBody>
      </p:sp>
    </p:spTree>
    <p:extLst>
      <p:ext uri="{BB962C8B-B14F-4D97-AF65-F5344CB8AC3E}">
        <p14:creationId xmlns:p14="http://schemas.microsoft.com/office/powerpoint/2010/main" val="537283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Market Trends</a:t>
            </a:r>
            <a:endParaRPr lang="en-US" dirty="0"/>
          </a:p>
        </p:txBody>
      </p:sp>
      <p:sp>
        <p:nvSpPr>
          <p:cNvPr id="3" name="Content Placeholder 2"/>
          <p:cNvSpPr>
            <a:spLocks noGrp="1"/>
          </p:cNvSpPr>
          <p:nvPr>
            <p:ph idx="1"/>
          </p:nvPr>
        </p:nvSpPr>
        <p:spPr/>
        <p:txBody>
          <a:bodyPr/>
          <a:lstStyle/>
          <a:p>
            <a:r>
              <a:rPr lang="en-US" dirty="0" smtClean="0"/>
              <a:t>Niche practices and elimination of generalist practices. </a:t>
            </a:r>
          </a:p>
          <a:p>
            <a:r>
              <a:rPr lang="en-US" dirty="0" smtClean="0"/>
              <a:t>Gone are the days when a local lawyer can handle the majority of legal work for the mid to large size business client. </a:t>
            </a:r>
          </a:p>
          <a:p>
            <a:r>
              <a:rPr lang="en-US" dirty="0"/>
              <a:t> </a:t>
            </a:r>
            <a:r>
              <a:rPr lang="en-US" dirty="0" smtClean="0"/>
              <a:t>To compete with larger firms, smaller firms are finding it necessary to specialize in areas of law to offer competitive, but sophisticated alternatives to big law and big rates. </a:t>
            </a:r>
          </a:p>
          <a:p>
            <a:r>
              <a:rPr lang="en-US" dirty="0" smtClean="0"/>
              <a:t>Where does that leave the small to mid-sized generalist law firm? </a:t>
            </a:r>
            <a:endParaRPr lang="en-US" dirty="0"/>
          </a:p>
        </p:txBody>
      </p:sp>
    </p:spTree>
    <p:extLst>
      <p:ext uri="{BB962C8B-B14F-4D97-AF65-F5344CB8AC3E}">
        <p14:creationId xmlns:p14="http://schemas.microsoft.com/office/powerpoint/2010/main" val="1441515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Market Trends</a:t>
            </a:r>
            <a:endParaRPr lang="en-US" dirty="0"/>
          </a:p>
        </p:txBody>
      </p:sp>
      <p:sp>
        <p:nvSpPr>
          <p:cNvPr id="3" name="Content Placeholder 2"/>
          <p:cNvSpPr>
            <a:spLocks noGrp="1"/>
          </p:cNvSpPr>
          <p:nvPr>
            <p:ph idx="1"/>
          </p:nvPr>
        </p:nvSpPr>
        <p:spPr/>
        <p:txBody>
          <a:bodyPr/>
          <a:lstStyle/>
          <a:p>
            <a:r>
              <a:rPr lang="en-US" dirty="0"/>
              <a:t>In the face of competition from large and growing firms at the top end and automation of services to smaller companies, specialization is expected to increase. For example, the majority expect that </a:t>
            </a:r>
            <a:r>
              <a:rPr lang="en-US" dirty="0" smtClean="0"/>
              <a:t>there </a:t>
            </a:r>
            <a:r>
              <a:rPr lang="en-US" dirty="0"/>
              <a:t>will be growth in opportunity for very specialized “boutique” firms (52.6%), and that, in parallel, Mid-sized firms will increasingly focus on developing specialist niches (44.4.%) rather than pursuing growth across the board. Local economics will impact smaller (non-global) firms; corporations are already using third-party administrators to set guidelines on what should be paid in different markets</a:t>
            </a:r>
            <a:r>
              <a:rPr lang="en-US" dirty="0" smtClean="0"/>
              <a:t>.</a:t>
            </a:r>
            <a:r>
              <a:rPr lang="en-US" dirty="0"/>
              <a:t> </a:t>
            </a:r>
            <a:r>
              <a:rPr lang="en-US" b="1" i="1" dirty="0"/>
              <a:t>The-Future-of-Law-Firms-ILTA-Legal-Technology-Future-Horizons-Final-Report.pdf</a:t>
            </a:r>
          </a:p>
        </p:txBody>
      </p:sp>
    </p:spTree>
    <p:extLst>
      <p:ext uri="{BB962C8B-B14F-4D97-AF65-F5344CB8AC3E}">
        <p14:creationId xmlns:p14="http://schemas.microsoft.com/office/powerpoint/2010/main" val="2594668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Diversification</a:t>
            </a:r>
            <a:endParaRPr lang="en-US" dirty="0">
              <a:solidFill>
                <a:srgbClr val="00B0F0"/>
              </a:solidFill>
            </a:endParaRPr>
          </a:p>
        </p:txBody>
      </p:sp>
      <p:sp>
        <p:nvSpPr>
          <p:cNvPr id="3" name="Content Placeholder 2"/>
          <p:cNvSpPr>
            <a:spLocks noGrp="1"/>
          </p:cNvSpPr>
          <p:nvPr>
            <p:ph idx="1"/>
          </p:nvPr>
        </p:nvSpPr>
        <p:spPr/>
        <p:txBody>
          <a:bodyPr>
            <a:normAutofit/>
          </a:bodyPr>
          <a:lstStyle/>
          <a:p>
            <a:r>
              <a:rPr lang="en-US" dirty="0" smtClean="0"/>
              <a:t>Legal </a:t>
            </a:r>
            <a:r>
              <a:rPr lang="en-US" dirty="0"/>
              <a:t>consumers—not ‘smart </a:t>
            </a:r>
            <a:r>
              <a:rPr lang="en-US"/>
              <a:t>lawyers</a:t>
            </a:r>
            <a:r>
              <a:rPr lang="en-US" smtClean="0"/>
              <a:t>’—</a:t>
            </a:r>
            <a:r>
              <a:rPr lang="en-US"/>
              <a:t>are </a:t>
            </a:r>
            <a:r>
              <a:rPr lang="en-US" dirty="0"/>
              <a:t>now calling the shots. Technology, the global financial crisis, and globalization have produced a new buy-sell dynamic for goods and services—law included. Consumers demand more choice, transparency, competition, price predictability, and direct access to providers. The corporate C-Suite has mandated General Counsel ‘do more with less,’ and to comply with that edict GC’s are necessarily more receptive to traditional law firm alternatives than they were even a few years ago. CFO’s and procurement are also commonly involved in buying legal services, and they have applied business discipline to buying legal services. </a:t>
            </a:r>
            <a:r>
              <a:rPr lang="en-US" b="1" i="1" dirty="0"/>
              <a:t>https://www.forbes.com/sites/markcohen1/2018/01/02</a:t>
            </a:r>
            <a:r>
              <a:rPr lang="en-US" b="1" i="1" dirty="0" smtClean="0"/>
              <a:t>/</a:t>
            </a:r>
          </a:p>
        </p:txBody>
      </p:sp>
    </p:spTree>
    <p:extLst>
      <p:ext uri="{BB962C8B-B14F-4D97-AF65-F5344CB8AC3E}">
        <p14:creationId xmlns:p14="http://schemas.microsoft.com/office/powerpoint/2010/main" val="279295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Diversification</a:t>
            </a:r>
            <a:endParaRPr lang="en-US" dirty="0"/>
          </a:p>
        </p:txBody>
      </p:sp>
      <p:pic>
        <p:nvPicPr>
          <p:cNvPr id="1026" name="Picture 2" descr="The Old: âPracticeâ is âDeliveryâ"/>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5581" y="1825625"/>
            <a:ext cx="910083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2217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00B0F0"/>
                </a:solidFill>
              </a:rPr>
              <a:t>Diversification</a:t>
            </a:r>
            <a:endParaRPr lang="en-US" dirty="0"/>
          </a:p>
        </p:txBody>
      </p:sp>
      <p:sp>
        <p:nvSpPr>
          <p:cNvPr id="3" name="Content Placeholder 2"/>
          <p:cNvSpPr>
            <a:spLocks noGrp="1"/>
          </p:cNvSpPr>
          <p:nvPr>
            <p:ph idx="1"/>
          </p:nvPr>
        </p:nvSpPr>
        <p:spPr/>
        <p:txBody>
          <a:bodyPr>
            <a:noAutofit/>
          </a:bodyPr>
          <a:lstStyle/>
          <a:p>
            <a:r>
              <a:rPr lang="en-US" sz="2000" smtClean="0"/>
              <a:t>Law firms constructed a pyramidal business model where partners leveraged the time and expertise of other lawyers to service clients and  maximize PPP. That structure is no longer sustainable because: (1) much of the ‘leveraged’ work is now performed outside law firms; (2) machines, paraprofessionals, and/or lawyers operating in lower-cost structures and/or markets are now performing the work; (3) many ‘legal’ tasks have been transformed from ‘services’ to ‘products’; (4) law companies that are well-capitalized, tech and process savvy, and with customer-centric models aligning provider to consumer economically and culturally have migrated up the complexity chain; (5) the practice of law and the instances when differentiated practice competency is required has been teased out from the delivery of legal services; (6) </a:t>
            </a:r>
            <a:r>
              <a:rPr lang="en-US" sz="2000" b="1" smtClean="0"/>
              <a:t>few law firms can compete successfully for bet the company work, and the competition for everything else requires that legal expertise is paired with delivery capability and a customer-centric approach to access, pricing, transparency, efficiency, and cost</a:t>
            </a:r>
            <a:r>
              <a:rPr lang="en-US" sz="2000" smtClean="0"/>
              <a:t>; and (7) that means that firms must collaborate with others in the legal supply chain to be competitive in today’s market and limit their practice to those areas where they truly excel. Law, like medicine, is becoming more specialized. In sum, the traditional law firm pyramid has been turned on its head.</a:t>
            </a:r>
            <a:endParaRPr lang="en-US" sz="2000" dirty="0"/>
          </a:p>
        </p:txBody>
      </p:sp>
    </p:spTree>
    <p:extLst>
      <p:ext uri="{BB962C8B-B14F-4D97-AF65-F5344CB8AC3E}">
        <p14:creationId xmlns:p14="http://schemas.microsoft.com/office/powerpoint/2010/main" val="5550329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Diversification</a:t>
            </a:r>
            <a:endParaRPr lang="en-US" dirty="0"/>
          </a:p>
        </p:txBody>
      </p:sp>
      <p:pic>
        <p:nvPicPr>
          <p:cNvPr id="2052" name="Picture 4" descr="The New: âDeliveryâ Subsumes âPracticeâ"/>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924844"/>
            <a:ext cx="9144000" cy="415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188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701" y="278497"/>
            <a:ext cx="10515600" cy="1325563"/>
          </a:xfrm>
        </p:spPr>
        <p:txBody>
          <a:bodyPr>
            <a:normAutofit/>
          </a:bodyPr>
          <a:lstStyle/>
          <a:p>
            <a:r>
              <a:rPr lang="en-US" sz="4000" dirty="0" smtClean="0">
                <a:solidFill>
                  <a:srgbClr val="00B0F0"/>
                </a:solidFill>
              </a:rPr>
              <a:t>Changes in the Profession</a:t>
            </a:r>
            <a:endParaRPr lang="en-US" sz="4000" dirty="0">
              <a:solidFill>
                <a:srgbClr val="00B0F0"/>
              </a:solidFill>
            </a:endParaRPr>
          </a:p>
        </p:txBody>
      </p:sp>
      <p:pic>
        <p:nvPicPr>
          <p:cNvPr id="1026" name="Picture 2" descr="Image result for lawyer using carbon paper copy"/>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06009" y="1361932"/>
            <a:ext cx="6115227" cy="9061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383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Diversification</a:t>
            </a:r>
            <a:endParaRPr lang="en-US" dirty="0"/>
          </a:p>
        </p:txBody>
      </p:sp>
      <p:sp>
        <p:nvSpPr>
          <p:cNvPr id="3" name="Content Placeholder 2"/>
          <p:cNvSpPr>
            <a:spLocks noGrp="1"/>
          </p:cNvSpPr>
          <p:nvPr>
            <p:ph idx="1"/>
          </p:nvPr>
        </p:nvSpPr>
        <p:spPr/>
        <p:txBody>
          <a:bodyPr/>
          <a:lstStyle/>
          <a:p>
            <a:r>
              <a:rPr lang="en-US" dirty="0" smtClean="0"/>
              <a:t>Business Diversification is not the only “diversity” driving profits.</a:t>
            </a:r>
          </a:p>
          <a:p>
            <a:r>
              <a:rPr lang="en-US" dirty="0" smtClean="0"/>
              <a:t>Having a diverse law firm in today’s global market is clearly no longer an option.</a:t>
            </a:r>
          </a:p>
          <a:p>
            <a:r>
              <a:rPr lang="en-US" b="1" i="1" dirty="0"/>
              <a:t>https://www.forbes.com/sites/avivahwittenbergcox/2019/09/16/the-ultimate-paradox--law-firms-persistent-gender-imbalances/#29939f53e624</a:t>
            </a:r>
            <a:endParaRPr lang="en-US" b="1" i="1" dirty="0" smtClean="0"/>
          </a:p>
          <a:p>
            <a:endParaRPr lang="en-US" dirty="0"/>
          </a:p>
        </p:txBody>
      </p:sp>
    </p:spTree>
    <p:extLst>
      <p:ext uri="{BB962C8B-B14F-4D97-AF65-F5344CB8AC3E}">
        <p14:creationId xmlns:p14="http://schemas.microsoft.com/office/powerpoint/2010/main" val="2219706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Diversification</a:t>
            </a:r>
            <a:endParaRPr lang="en-US" dirty="0"/>
          </a:p>
        </p:txBody>
      </p:sp>
      <p:pic>
        <p:nvPicPr>
          <p:cNvPr id="3074" name="Picture 2" descr="Foru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2709" y="1228868"/>
            <a:ext cx="9181840" cy="5541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5813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Diversification</a:t>
            </a:r>
            <a:endParaRPr lang="en-US" dirty="0"/>
          </a:p>
        </p:txBody>
      </p:sp>
      <p:sp>
        <p:nvSpPr>
          <p:cNvPr id="3" name="Content Placeholder 2"/>
          <p:cNvSpPr>
            <a:spLocks noGrp="1"/>
          </p:cNvSpPr>
          <p:nvPr>
            <p:ph idx="1"/>
          </p:nvPr>
        </p:nvSpPr>
        <p:spPr/>
        <p:txBody>
          <a:bodyPr/>
          <a:lstStyle/>
          <a:p>
            <a:r>
              <a:rPr lang="en-US" dirty="0" smtClean="0"/>
              <a:t>Diverse firms make </a:t>
            </a:r>
            <a:r>
              <a:rPr lang="en-US" dirty="0"/>
              <a:t>more money! </a:t>
            </a:r>
            <a:r>
              <a:rPr lang="en-US" b="1" i="1" dirty="0">
                <a:hlinkClick r:id="rId2"/>
              </a:rPr>
              <a:t>https://</a:t>
            </a:r>
            <a:r>
              <a:rPr lang="en-US" b="1" i="1" dirty="0" smtClean="0">
                <a:hlinkClick r:id="rId2"/>
              </a:rPr>
              <a:t>www.lawyermetrix.net/research-and-insights/news/diversity-</a:t>
            </a:r>
            <a:endParaRPr lang="en-US" b="1" i="1" dirty="0" smtClean="0"/>
          </a:p>
          <a:p>
            <a:r>
              <a:rPr lang="en-US" b="1" i="1" dirty="0" smtClean="0">
                <a:hlinkClick r:id="rId3"/>
              </a:rPr>
              <a:t>http</a:t>
            </a:r>
            <a:r>
              <a:rPr lang="en-US" b="1" i="1" dirty="0">
                <a:hlinkClick r:id="rId3"/>
              </a:rPr>
              <a:t>://</a:t>
            </a:r>
            <a:r>
              <a:rPr lang="en-US" b="1" i="1" dirty="0" smtClean="0">
                <a:hlinkClick r:id="rId3"/>
              </a:rPr>
              <a:t>www.theiilp.com/resources/Pictures/IILP_2016_Final_LowRes.pdf</a:t>
            </a:r>
            <a:endParaRPr lang="en-US" b="1" i="1" dirty="0" smtClean="0"/>
          </a:p>
          <a:p>
            <a:r>
              <a:rPr lang="en-US" dirty="0" smtClean="0"/>
              <a:t>Bottom line: Studies demonstrate that diversification of the law firm better serves the interests of clients because clients are diverse. </a:t>
            </a:r>
          </a:p>
          <a:p>
            <a:r>
              <a:rPr lang="en-US" dirty="0" smtClean="0"/>
              <a:t>However, minorities and women (who represent at least half of all law school graduates) are woefully underrepresented in law firm management and other key positions. </a:t>
            </a:r>
            <a:endParaRPr lang="en-US" dirty="0"/>
          </a:p>
        </p:txBody>
      </p:sp>
    </p:spTree>
    <p:extLst>
      <p:ext uri="{BB962C8B-B14F-4D97-AF65-F5344CB8AC3E}">
        <p14:creationId xmlns:p14="http://schemas.microsoft.com/office/powerpoint/2010/main" val="785988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Diversification</a:t>
            </a:r>
            <a:endParaRPr lang="en-US" dirty="0"/>
          </a:p>
        </p:txBody>
      </p:sp>
      <p:pic>
        <p:nvPicPr>
          <p:cNvPr id="4098" name="Picture 2" descr="Image without a cap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551709"/>
            <a:ext cx="5985731" cy="4867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9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Adaptation to Change</a:t>
            </a:r>
            <a:endParaRPr lang="en-US" dirty="0">
              <a:solidFill>
                <a:srgbClr val="00B0F0"/>
              </a:solidFill>
            </a:endParaRPr>
          </a:p>
        </p:txBody>
      </p:sp>
      <p:sp>
        <p:nvSpPr>
          <p:cNvPr id="3" name="Content Placeholder 2"/>
          <p:cNvSpPr>
            <a:spLocks noGrp="1"/>
          </p:cNvSpPr>
          <p:nvPr>
            <p:ph idx="1"/>
          </p:nvPr>
        </p:nvSpPr>
        <p:spPr/>
        <p:txBody>
          <a:bodyPr>
            <a:normAutofit/>
          </a:bodyPr>
          <a:lstStyle/>
          <a:p>
            <a:r>
              <a:rPr lang="en-US" dirty="0" smtClean="0"/>
              <a:t>What does all of this “change” mean for lawyers? </a:t>
            </a:r>
          </a:p>
          <a:p>
            <a:r>
              <a:rPr lang="en-US" dirty="0" smtClean="0"/>
              <a:t>Is the change in our industry more profound than in the past? </a:t>
            </a:r>
          </a:p>
          <a:p>
            <a:r>
              <a:rPr lang="en-US" dirty="0" smtClean="0"/>
              <a:t>Do you and your firm commit to change concordant with the profession and market? </a:t>
            </a:r>
          </a:p>
          <a:p>
            <a:r>
              <a:rPr lang="en-US" dirty="0" smtClean="0"/>
              <a:t>Acceptance of change, foresight and diligence seems key.</a:t>
            </a:r>
          </a:p>
          <a:p>
            <a:r>
              <a:rPr lang="en-US" dirty="0" smtClean="0"/>
              <a:t>Personal examples of adaptation to change-what are yours?  </a:t>
            </a:r>
          </a:p>
        </p:txBody>
      </p:sp>
    </p:spTree>
    <p:extLst>
      <p:ext uri="{BB962C8B-B14F-4D97-AF65-F5344CB8AC3E}">
        <p14:creationId xmlns:p14="http://schemas.microsoft.com/office/powerpoint/2010/main" val="2307663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Adaptation to </a:t>
            </a:r>
            <a:r>
              <a:rPr lang="en-US" dirty="0" smtClean="0">
                <a:solidFill>
                  <a:srgbClr val="00B0F0"/>
                </a:solidFill>
              </a:rPr>
              <a:t>Change or Change to Adapt?</a:t>
            </a:r>
            <a:endParaRPr lang="en-US" dirty="0"/>
          </a:p>
        </p:txBody>
      </p:sp>
      <p:sp>
        <p:nvSpPr>
          <p:cNvPr id="3" name="Content Placeholder 2"/>
          <p:cNvSpPr>
            <a:spLocks noGrp="1"/>
          </p:cNvSpPr>
          <p:nvPr>
            <p:ph idx="1"/>
          </p:nvPr>
        </p:nvSpPr>
        <p:spPr>
          <a:xfrm>
            <a:off x="838200" y="1825624"/>
            <a:ext cx="10515600" cy="4538231"/>
          </a:xfrm>
        </p:spPr>
        <p:txBody>
          <a:bodyPr>
            <a:normAutofit fontScale="77500" lnSpcReduction="20000"/>
          </a:bodyPr>
          <a:lstStyle/>
          <a:p>
            <a:r>
              <a:rPr lang="en-US" dirty="0" smtClean="0"/>
              <a:t>In summary, the </a:t>
            </a:r>
            <a:r>
              <a:rPr lang="en-US" dirty="0"/>
              <a:t>more recent </a:t>
            </a:r>
            <a:r>
              <a:rPr lang="en-US" dirty="0" smtClean="0"/>
              <a:t>professional/market </a:t>
            </a:r>
            <a:r>
              <a:rPr lang="en-US" dirty="0"/>
              <a:t>changes </a:t>
            </a:r>
            <a:r>
              <a:rPr lang="en-US" dirty="0" smtClean="0"/>
              <a:t>in law are </a:t>
            </a:r>
            <a:r>
              <a:rPr lang="en-US" dirty="0"/>
              <a:t>profound </a:t>
            </a:r>
            <a:r>
              <a:rPr lang="en-US" dirty="0" smtClean="0"/>
              <a:t>and do require adaptation to survive.</a:t>
            </a:r>
            <a:endParaRPr lang="en-US" dirty="0"/>
          </a:p>
          <a:p>
            <a:pPr marL="0" indent="0">
              <a:buNone/>
            </a:pPr>
            <a:r>
              <a:rPr lang="en-US" dirty="0"/>
              <a:t>	1) Technology-Moore’s law, even if dead, tells us all we need to know.  Technology will increase exponentially in coming </a:t>
            </a:r>
            <a:r>
              <a:rPr lang="en-US" dirty="0" smtClean="0"/>
              <a:t>years. It will be employed in the law profession as with everywhere else </a:t>
            </a:r>
            <a:r>
              <a:rPr lang="en-US" dirty="0"/>
              <a:t>and continue to change our profession </a:t>
            </a:r>
            <a:r>
              <a:rPr lang="en-US" dirty="0" smtClean="0"/>
              <a:t>rapidly and profoundly.  </a:t>
            </a:r>
            <a:r>
              <a:rPr lang="en-US" dirty="0"/>
              <a:t>Adapt to technology and embrace it or get left behind?</a:t>
            </a:r>
          </a:p>
          <a:p>
            <a:pPr marL="0" indent="0">
              <a:buNone/>
            </a:pPr>
            <a:r>
              <a:rPr lang="en-US" dirty="0"/>
              <a:t>	2) Global Economy-Our work touches more and more on cross-border issues. Failure to recognize this and adapt to diversity will not help the firm or clients but will most likely lead to failure. </a:t>
            </a:r>
          </a:p>
          <a:p>
            <a:pPr marL="0" indent="0">
              <a:buNone/>
            </a:pPr>
            <a:r>
              <a:rPr lang="en-US" dirty="0"/>
              <a:t>	3)  Economies of scale-is the practice of law largely headed the way of retail? Will Amazon soon introduce its plethora of “legal products” to the </a:t>
            </a:r>
            <a:r>
              <a:rPr lang="en-US" dirty="0" smtClean="0"/>
              <a:t>online consumer </a:t>
            </a:r>
            <a:r>
              <a:rPr lang="en-US" dirty="0"/>
              <a:t>mass market? Specialization and one stop shopping seem to be the way of the future. </a:t>
            </a:r>
            <a:r>
              <a:rPr lang="en-US" dirty="0" smtClean="0"/>
              <a:t>Will we see law firms who employ 300,000 professionals? Will online or virtual law become commonplace? Will the giant corporations like Amazon and Google </a:t>
            </a:r>
            <a:r>
              <a:rPr lang="en-US" smtClean="0"/>
              <a:t>find their </a:t>
            </a:r>
            <a:r>
              <a:rPr lang="en-US" dirty="0" smtClean="0"/>
              <a:t>way into the service offering (as opposed to listing) sector? </a:t>
            </a:r>
            <a:endParaRPr lang="en-US" dirty="0"/>
          </a:p>
          <a:p>
            <a:pPr marL="0" indent="0">
              <a:buNone/>
            </a:pPr>
            <a:r>
              <a:rPr lang="en-US" dirty="0"/>
              <a:t>	4) Diversity within </a:t>
            </a:r>
            <a:r>
              <a:rPr lang="en-US" dirty="0" smtClean="0"/>
              <a:t>firms-it </a:t>
            </a:r>
            <a:r>
              <a:rPr lang="en-US" dirty="0"/>
              <a:t>is </a:t>
            </a:r>
            <a:r>
              <a:rPr lang="en-US" dirty="0" smtClean="0"/>
              <a:t>an important reality that is here </a:t>
            </a:r>
            <a:r>
              <a:rPr lang="en-US" dirty="0"/>
              <a:t>to stay!</a:t>
            </a:r>
          </a:p>
        </p:txBody>
      </p:sp>
    </p:spTree>
    <p:extLst>
      <p:ext uri="{BB962C8B-B14F-4D97-AF65-F5344CB8AC3E}">
        <p14:creationId xmlns:p14="http://schemas.microsoft.com/office/powerpoint/2010/main" val="1548020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a:xfrm>
            <a:off x="838200" y="1873752"/>
            <a:ext cx="10515600" cy="4351338"/>
          </a:xfrm>
        </p:spPr>
        <p:txBody>
          <a:bodyPr/>
          <a:lstStyle/>
          <a:p>
            <a:r>
              <a:rPr lang="en-US" dirty="0" smtClean="0"/>
              <a:t>In 1999 Baker McKenzie was the largest law firm in the world with 2,500 lawyers. Today, 20 years later, </a:t>
            </a:r>
            <a:r>
              <a:rPr lang="en-US" dirty="0" err="1" smtClean="0"/>
              <a:t>Dentons</a:t>
            </a:r>
            <a:r>
              <a:rPr lang="en-US" dirty="0" smtClean="0"/>
              <a:t> has over 10,000 lawyers.</a:t>
            </a:r>
          </a:p>
          <a:p>
            <a:r>
              <a:rPr lang="en-US" dirty="0" smtClean="0"/>
              <a:t> </a:t>
            </a:r>
            <a:r>
              <a:rPr lang="en-US" dirty="0" smtClean="0">
                <a:hlinkClick r:id="rId2"/>
              </a:rPr>
              <a:t>https://www.law.com/americanlawyer/2019/09/03/after-40-years-of-constant-change-whats-next-for-the-legal-industry/?slreturn=20200017105233</a:t>
            </a:r>
            <a:endParaRPr lang="en-US" dirty="0" smtClean="0"/>
          </a:p>
          <a:p>
            <a:endParaRPr lang="en-US" dirty="0"/>
          </a:p>
        </p:txBody>
      </p:sp>
    </p:spTree>
    <p:extLst>
      <p:ext uri="{BB962C8B-B14F-4D97-AF65-F5344CB8AC3E}">
        <p14:creationId xmlns:p14="http://schemas.microsoft.com/office/powerpoint/2010/main" val="4178679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lstStyle/>
          <a:p>
            <a:r>
              <a:rPr lang="en-US" dirty="0"/>
              <a:t>“Everything that can be taken out of the hands of subject-matter experts and handed over to the process experts and technologists will be,” says Orrick, Herrington &amp; Sutcliffe Chairman and CEO Mitch </a:t>
            </a:r>
            <a:r>
              <a:rPr lang="en-US" dirty="0" err="1"/>
              <a:t>Zuklie</a:t>
            </a:r>
            <a:r>
              <a:rPr lang="en-US" dirty="0"/>
              <a:t>. “There will be far fewer associates sitting in rooms with documents and more strategic partnerships among law firms and legal tech providers</a:t>
            </a:r>
            <a:r>
              <a:rPr lang="en-US" dirty="0" smtClean="0"/>
              <a:t>.” Id.</a:t>
            </a:r>
            <a:endParaRPr lang="en-US" dirty="0"/>
          </a:p>
        </p:txBody>
      </p:sp>
    </p:spTree>
    <p:extLst>
      <p:ext uri="{BB962C8B-B14F-4D97-AF65-F5344CB8AC3E}">
        <p14:creationId xmlns:p14="http://schemas.microsoft.com/office/powerpoint/2010/main" val="2739500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lstStyle/>
          <a:p>
            <a:r>
              <a:rPr lang="en-US" dirty="0"/>
              <a:t>The fallout from </a:t>
            </a:r>
            <a:r>
              <a:rPr lang="en-US" dirty="0" smtClean="0"/>
              <a:t>its adoption (technology) </a:t>
            </a:r>
            <a:r>
              <a:rPr lang="en-US" dirty="0"/>
              <a:t>will prompt a reallocation of labor that should also upset law firms’ traditional model, which features an army of associates and a smaller cadre of partners at the top</a:t>
            </a:r>
            <a:r>
              <a:rPr lang="en-US" dirty="0" smtClean="0"/>
              <a:t>. Id.</a:t>
            </a:r>
          </a:p>
          <a:p>
            <a:r>
              <a:rPr lang="en-US" dirty="0"/>
              <a:t>Some expect firms to reach a 60-40 split between lawyers and other professionals—compliance experts and business development staff along with technologists and process experts. Id. </a:t>
            </a:r>
          </a:p>
          <a:p>
            <a:endParaRPr lang="en-US" dirty="0"/>
          </a:p>
        </p:txBody>
      </p:sp>
    </p:spTree>
    <p:extLst>
      <p:ext uri="{BB962C8B-B14F-4D97-AF65-F5344CB8AC3E}">
        <p14:creationId xmlns:p14="http://schemas.microsoft.com/office/powerpoint/2010/main" val="2323395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lstStyle/>
          <a:p>
            <a:r>
              <a:rPr lang="en-US" dirty="0"/>
              <a:t>Firms will be able to leverage data to identify the profiles of prospective attorneys who thrive in their systems, while law school graduates will also have more information at their disposal.</a:t>
            </a:r>
          </a:p>
          <a:p>
            <a:r>
              <a:rPr lang="en-US" dirty="0"/>
              <a:t>“Our newest lawyers are far more sophisticated in their awareness about the opportunities and burdens of the profession and the </a:t>
            </a:r>
            <a:r>
              <a:rPr lang="en-US" dirty="0" smtClean="0"/>
              <a:t>business.” Id. </a:t>
            </a:r>
            <a:endParaRPr lang="en-US" dirty="0"/>
          </a:p>
          <a:p>
            <a:endParaRPr lang="en-US" dirty="0"/>
          </a:p>
        </p:txBody>
      </p:sp>
    </p:spTree>
    <p:extLst>
      <p:ext uri="{BB962C8B-B14F-4D97-AF65-F5344CB8AC3E}">
        <p14:creationId xmlns:p14="http://schemas.microsoft.com/office/powerpoint/2010/main" val="3305722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lstStyle/>
          <a:p>
            <a:r>
              <a:rPr lang="en-US" dirty="0"/>
              <a:t>Successful firms will coalesce around chosen areas of strength, rather than aiming to deliver everything to everyone, recognizing clients want industry-specific expertise as well as general legal acumen. And they’ll need to share more data and more risk.</a:t>
            </a:r>
          </a:p>
          <a:p>
            <a:r>
              <a:rPr lang="en-US" dirty="0"/>
              <a:t>“Increasingly, the cost of inefficiency will be a cost that’s borne by law firms, not by legal </a:t>
            </a:r>
            <a:r>
              <a:rPr lang="en-US" dirty="0" smtClean="0"/>
              <a:t>departments.” Id. </a:t>
            </a:r>
            <a:endParaRPr lang="en-US" dirty="0"/>
          </a:p>
          <a:p>
            <a:endParaRPr lang="en-US" dirty="0"/>
          </a:p>
        </p:txBody>
      </p:sp>
    </p:spTree>
    <p:extLst>
      <p:ext uri="{BB962C8B-B14F-4D97-AF65-F5344CB8AC3E}">
        <p14:creationId xmlns:p14="http://schemas.microsoft.com/office/powerpoint/2010/main" val="1576348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lstStyle/>
          <a:p>
            <a:r>
              <a:rPr lang="en-US" dirty="0"/>
              <a:t>McNamara, of </a:t>
            </a:r>
            <a:r>
              <a:rPr lang="en-US" dirty="0" err="1"/>
              <a:t>Dentons</a:t>
            </a:r>
            <a:r>
              <a:rPr lang="en-US" dirty="0"/>
              <a:t>, was recently looking at press reports from the late 1990s, when Price Waterhouse merged with Coopers &amp; Lybrand. The questions, since refuted, about whether such a firm was too big to succeed have informed his own thinking about the legal industry.</a:t>
            </a:r>
          </a:p>
          <a:p>
            <a:r>
              <a:rPr lang="en-US" dirty="0"/>
              <a:t>“There’s no limit to scale,” he says</a:t>
            </a:r>
            <a:r>
              <a:rPr lang="en-US" dirty="0" smtClean="0"/>
              <a:t>. Id. </a:t>
            </a:r>
            <a:endParaRPr lang="en-US" dirty="0"/>
          </a:p>
          <a:p>
            <a:endParaRPr lang="en-US" dirty="0"/>
          </a:p>
        </p:txBody>
      </p:sp>
    </p:spTree>
    <p:extLst>
      <p:ext uri="{BB962C8B-B14F-4D97-AF65-F5344CB8AC3E}">
        <p14:creationId xmlns:p14="http://schemas.microsoft.com/office/powerpoint/2010/main" val="2473887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Changes in the Profession</a:t>
            </a:r>
            <a:endParaRPr lang="en-US" dirty="0"/>
          </a:p>
        </p:txBody>
      </p:sp>
      <p:sp>
        <p:nvSpPr>
          <p:cNvPr id="3" name="Content Placeholder 2"/>
          <p:cNvSpPr>
            <a:spLocks noGrp="1"/>
          </p:cNvSpPr>
          <p:nvPr>
            <p:ph idx="1"/>
          </p:nvPr>
        </p:nvSpPr>
        <p:spPr/>
        <p:txBody>
          <a:bodyPr/>
          <a:lstStyle/>
          <a:p>
            <a:r>
              <a:rPr lang="en-US" dirty="0" smtClean="0"/>
              <a:t>With </a:t>
            </a:r>
            <a:r>
              <a:rPr lang="en-US" dirty="0"/>
              <a:t>more </a:t>
            </a:r>
            <a:r>
              <a:rPr lang="en-US" dirty="0" smtClean="0"/>
              <a:t>non-lawyer </a:t>
            </a:r>
            <a:r>
              <a:rPr lang="en-US" dirty="0"/>
              <a:t>specialists finding professional homes in law firms, it’s a short leap to hybrids between law firms and professional services operations. Imagine consultants and accountants working together with lawyers and technologists to solve clients’ increasingly complex problems. And what about a high-profile merger between a Big Four firm and a global law firm? I wouldn’t rule it out</a:t>
            </a:r>
            <a:r>
              <a:rPr lang="en-US" dirty="0" smtClean="0"/>
              <a:t>. Id. </a:t>
            </a:r>
            <a:endParaRPr lang="en-US" dirty="0"/>
          </a:p>
        </p:txBody>
      </p:sp>
    </p:spTree>
    <p:extLst>
      <p:ext uri="{BB962C8B-B14F-4D97-AF65-F5344CB8AC3E}">
        <p14:creationId xmlns:p14="http://schemas.microsoft.com/office/powerpoint/2010/main" val="1191399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1786</Words>
  <Application>Microsoft Office PowerPoint</Application>
  <PresentationFormat>Widescreen</PresentationFormat>
  <Paragraphs>79</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REINVENTING YOURSELF </vt:lpstr>
      <vt:lpstr>Changes in the Profession</vt:lpstr>
      <vt:lpstr>Changes in the Profession</vt:lpstr>
      <vt:lpstr>Changes in the Profession</vt:lpstr>
      <vt:lpstr>Changes in the Profession</vt:lpstr>
      <vt:lpstr>Changes in the Profession</vt:lpstr>
      <vt:lpstr>Changes in the Profession</vt:lpstr>
      <vt:lpstr>Changes in the Profession</vt:lpstr>
      <vt:lpstr>Changes in the Profession</vt:lpstr>
      <vt:lpstr>Changes in the Profession</vt:lpstr>
      <vt:lpstr>TECHNOLOGY WILL MAKE MANY OLDER ATTORNEYS OBSOLETE IF THE DO NOT ADAPT. THE YOUNGER GENERATION OF ATTORNEYS ARE “TECH SAVVY.”  </vt:lpstr>
      <vt:lpstr>Changes in the Profession</vt:lpstr>
      <vt:lpstr>Market Trends</vt:lpstr>
      <vt:lpstr>Market Trends</vt:lpstr>
      <vt:lpstr>Market Trends</vt:lpstr>
      <vt:lpstr>Diversification</vt:lpstr>
      <vt:lpstr>Diversification</vt:lpstr>
      <vt:lpstr>Diversification</vt:lpstr>
      <vt:lpstr>Diversification</vt:lpstr>
      <vt:lpstr>Diversification</vt:lpstr>
      <vt:lpstr>Diversification</vt:lpstr>
      <vt:lpstr>Diversification</vt:lpstr>
      <vt:lpstr>Diversification</vt:lpstr>
      <vt:lpstr>Adaptation to Change</vt:lpstr>
      <vt:lpstr>Adaptation to Change or Change to Adapt?</vt:lpstr>
    </vt:vector>
  </TitlesOfParts>
  <Company>Archer &amp; Greiner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REINVENTING YOURSELF </dc:title>
  <dc:creator>Archer &amp; Greiner, P.C.</dc:creator>
  <cp:lastModifiedBy>LaPalomento, Genevieve</cp:lastModifiedBy>
  <cp:revision>45</cp:revision>
  <cp:lastPrinted>2020-01-22T18:51:30Z</cp:lastPrinted>
  <dcterms:created xsi:type="dcterms:W3CDTF">2020-01-21T16:50:22Z</dcterms:created>
  <dcterms:modified xsi:type="dcterms:W3CDTF">2020-08-13T13:34:34Z</dcterms:modified>
</cp:coreProperties>
</file>